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06web.zoom.us/j/87401850978?pwd=bG9iRXlaQkdydVJqR2FoVUtRS0FnQT09"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e414fc0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e414fc0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169b9b6f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169b9b6f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4ee1acd2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4ee1acd2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3 different types of data. The first large type is user behaviour data. Within user behaviour data, there are 2 distinct types: explicit </a:t>
            </a:r>
            <a:r>
              <a:rPr lang="en"/>
              <a:t>rating</a:t>
            </a:r>
            <a:r>
              <a:rPr lang="en"/>
              <a:t> and implicit ratings.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4ee1acd2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4ee1acd2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demographic data is fairly self explanatory. Some examples will include age location education.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example is that if a recommender has location data and some in the US </a:t>
            </a:r>
            <a:r>
              <a:rPr lang="en"/>
              <a:t>searches</a:t>
            </a:r>
            <a:r>
              <a:rPr lang="en"/>
              <a:t> for phone adapters, the recommendation will be the NA adapter. If a person is in the UK, however, the recommendation be the UK adapter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4ee1acd2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4ee1acd2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421f9632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421f9632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243c4bdb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243c4bdb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169b9b6f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169b9b6f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in making our parameter vector for the users, we set the undefined values to 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243c4bdb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243c4bdb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421f9632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421f9632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4ee1acd2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4ee1acd2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de414fc0b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de414fc0b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introduction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4ee1acd2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4ee1acd2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4ee1acd2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4ee1acd2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421f9632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421f9632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Again note that this formula is slightly simplified because there can be other terms include such as the regularization term but I won’t get into that. So we have the values for the user/parameter vectors and we take the inner product with our feature vector. This is our predicted rating! We compare that the real rating and measure the loss. And the goal is that our feature vector will minimize the loss for all user/parameter vectors.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243c4bdb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243c4bdb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421f9632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421f9632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note that this formula is slightly simplified because there can be other terms include such as the regularization term but I won’t get into that. So we have the values for the feature vector and we take the inner product with our parameter vector. This is our predicted rating! We compare that the real rating and measure the loss. And the goal is that our feature vector will minimize the loss for all user/parameter vectors.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421f9632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421f9632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method has advantages and disadvantages. The biggest advantage of content-based filtering is that you don’t need many ratings from users before the recommendations are usable so we can somewhat avoid the “cold-start problem” which is when we are trying to give recommendations to new users. The disadvantages of content-based filtering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169b9b6f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169b9b6f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4ee1acd2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4ee1acd2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we’ve gone over two of the most traditional recommender systems and shown you how to implement them. But before we end, I wanted to mention that there are other types of recommender systems and that one of the more popular approaches is deep learning recommender systems. Deep learning refers to machine learning techniques which use neural networks. If you don’t know what a neural network is, that’s okay. I won’t get into them today but you can checkout a workshop that UW DSC did on neural networks from a previous term at this link. Neural networks are very popular and important area of ML so if you don’t know much about them, I’d highly recommend you check out the video.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 link to the TensorFlow Recommender library. TensorFlow is a very popular Python library for using neural networks. Deep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243c4bdb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243c4bdb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rPr>
              <a:t>We will be hosting the Fireside chat with Prabal Gupta, who is a Waterloo alum and currently works as a Data Scientist at Microsoft. The Fireside chat will be on open conversation so you will be able directly ask him questions about working at Microsoft, the day-to-day of working as a data scientist, tips/suggestions for developing data science skills, etc. The event will be taking place at 7:00pm. Here is the link: </a:t>
            </a:r>
            <a:r>
              <a:rPr lang="en" sz="1200">
                <a:solidFill>
                  <a:schemeClr val="accent1"/>
                </a:solidFill>
                <a:highlight>
                  <a:schemeClr val="lt1"/>
                </a:highlight>
                <a:uFill>
                  <a:noFill/>
                </a:uFill>
                <a:hlinkClick r:id="rId2">
                  <a:extLst>
                    <a:ext uri="{A12FA001-AC4F-418D-AE19-62706E023703}">
                      <ahyp:hlinkClr val="tx"/>
                    </a:ext>
                  </a:extLst>
                </a:hlinkClick>
              </a:rPr>
              <a:t>https://us06web.zoom.us/j/87401850978?pwd=bG9iRXlaQkdydVJqR2FoVUtRS0FnQT09</a:t>
            </a:r>
            <a:r>
              <a:rPr lang="en">
                <a:solidFill>
                  <a:schemeClr val="dk1"/>
                </a:solidFill>
                <a:highlight>
                  <a:schemeClr val="lt1"/>
                </a:highlight>
              </a:rPr>
              <a:t>.</a:t>
            </a:r>
            <a:endParaRPr>
              <a:solidFill>
                <a:schemeClr val="dk1"/>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421f963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421f963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a general overview about the intended audience and the goals for this workshop. This workshop is open to all skill levels. I want to note that I will be going into a little bit of math for those who are interested but if you don’t understand all of the math that’s totally fine. We want you to have a higher level understanding of how recommender systems work and how they relate to machine learning. As well, you can take notes if you would like but I will be sending the link to these </a:t>
            </a:r>
            <a:r>
              <a:rPr lang="en"/>
              <a:t>slides</a:t>
            </a:r>
            <a:r>
              <a:rPr lang="en"/>
              <a:t> and my notebook in the chat so you can refer to them later as a resource.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goals of the workshop are to learn about what recommender systems are and the types of data that you will see in the real world</a:t>
            </a:r>
            <a:endParaRPr/>
          </a:p>
          <a:p>
            <a:pPr indent="0" lvl="0" marL="0" rtl="0" algn="l">
              <a:spcBef>
                <a:spcPts val="0"/>
              </a:spcBef>
              <a:spcAft>
                <a:spcPts val="0"/>
              </a:spcAft>
              <a:buNone/>
            </a:pPr>
            <a:r>
              <a:rPr lang="en"/>
              <a:t>We will be looking at two traditional recommender system approaches</a:t>
            </a:r>
            <a:endParaRPr/>
          </a:p>
          <a:p>
            <a:pPr indent="0" lvl="0" marL="0" rtl="0" algn="l">
              <a:spcBef>
                <a:spcPts val="0"/>
              </a:spcBef>
              <a:spcAft>
                <a:spcPts val="0"/>
              </a:spcAft>
              <a:buNone/>
            </a:pPr>
            <a:r>
              <a:rPr lang="en"/>
              <a:t>And then finally we will be going over a fairly simple notebook which shows you some datasets that you can use for recommender systems and some Python libraries for implementing recommender systems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e414fc0b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e414fc0b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Go over the motivation and why you should care about this topic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as you can tell from this outline, I’m going to be going over a lot of theory but we will also see the application of a recommender system in the notebook where we will  show how to implement each of the approaches that we will discuss for a movie ratings dataset.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One thing to note is that you I would actually recommend that you not take notes unless you find that will really help your understanding. My goal for these slides are that you can make a copy of them and reference as notes. I think many of you will likely learn best by listening and being engaged. A lot of these first slides are fairly intuitive but are useful to understand when considering designing our recommender systems.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f203e65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f203e65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Here is a quick </a:t>
            </a:r>
            <a:r>
              <a:rPr lang="en" sz="1400">
                <a:solidFill>
                  <a:schemeClr val="dk1"/>
                </a:solidFill>
              </a:rPr>
              <a:t>definition</a:t>
            </a:r>
            <a:r>
              <a:rPr lang="en" sz="1400">
                <a:solidFill>
                  <a:schemeClr val="dk1"/>
                </a:solidFill>
              </a:rPr>
              <a:t> of what a recommender system is. A recommender system is a</a:t>
            </a:r>
            <a:r>
              <a:rPr lang="en" sz="1400">
                <a:solidFill>
                  <a:schemeClr val="dk1"/>
                </a:solidFill>
              </a:rPr>
              <a:t> type of machine learning system that recommend new products and services</a:t>
            </a:r>
            <a:r>
              <a:rPr b="1" lang="en" sz="1400">
                <a:solidFill>
                  <a:schemeClr val="dk1"/>
                </a:solidFill>
              </a:rPr>
              <a:t> </a:t>
            </a:r>
            <a:r>
              <a:rPr lang="en" sz="1400">
                <a:solidFill>
                  <a:schemeClr val="dk1"/>
                </a:solidFill>
              </a:rPr>
              <a:t>to users. From a higher level, recommender systems look at how the past behaviour of users to recommend new products to them. And there is a number of different ways of coming up with those recommendations and we’ll focus on the 2 traditional methods later on in this presentation</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243c4bdb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243c4bdb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we know generally what a recommender system is and its purpose. But before we go into how we create recommender systems, I want to present some motivation for why YOU should care about them and why YOU should stick around until the end of the workshop.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Simply put, recommender systems are used everywhere. Everyone of you here uses multiple recommender systems everyday whether you </a:t>
            </a:r>
            <a:r>
              <a:rPr lang="en"/>
              <a:t>consciously</a:t>
            </a:r>
            <a:r>
              <a:rPr lang="en"/>
              <a:t> realized it or not. Some </a:t>
            </a:r>
            <a:r>
              <a:rPr lang="en"/>
              <a:t>everyday</a:t>
            </a:r>
            <a:r>
              <a:rPr lang="en"/>
              <a:t> examples of recommender systems at work include your instagram feed, advertisements and search results in Google, song recommendations on Spotify, move recommendations on Netflix, and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businesses are interested in recommender systems whether directly or indirectly because they want their products to be recommended to potential customers. And the better the recommendations, the more likely people are of buying the product. This makes both the customers and businesses happy because the users are being recommended things that they want and not products that they don’t care about and it makes the businesses happy because it makes them money. So having good recommendations is clearly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Despite their important business applications, many programmers who are new to ML often overlook learning about recommender systems. As well, if you go to an ML research conference, you likely won’t see any presentations about recommender systems. However, if you ask many of the companies about skills that they are looking in potential candidates, understanding of recommender systems will frequently come up. So there is a demand for developers who can create good recommender systems for many of these big tech companies shown on the slide and if you stick around until the end of this workshop, you will </a:t>
            </a:r>
            <a:r>
              <a:rPr lang="en"/>
              <a:t>hopefully</a:t>
            </a:r>
            <a:r>
              <a:rPr lang="en"/>
              <a:t> be able to implement a recommender system on your own and display your knowledge of recommender systems to help your resume stand 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421f963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421f963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that I have told you what a recommender system is and why you should care about them, now let’s talk about how they 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Recommender systems seek to understand 3 key relationships: the user - product, the product - product, and the user - user relationships. I’ve provided a basic explanation about what each relationship refers to and they are fairly self-explanatory but still important to be aware of.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Throughout this workshop, I will frequently be using movie recommendations as a running example because it is easy to understand and our notebook shows how to implement a movie recommender system. However, I want to emphasize that my examples generalize to other sorts of products such as food places, books, any sort of product that is recommended. So now let’s go over some examples of these relationships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169b9b6f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169b9b6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 product relationship is about understanding the </a:t>
            </a:r>
            <a:r>
              <a:rPr lang="en"/>
              <a:t>preferences</a:t>
            </a:r>
            <a:r>
              <a:rPr lang="en"/>
              <a:t> of a user based on their previous behaviour. So in this example, we have User 1 has rated the movie Step Brother 5 stars out of 5 so we want our recommender to capture information about this rating. A simplification of </a:t>
            </a:r>
            <a:r>
              <a:rPr lang="en"/>
              <a:t>this </a:t>
            </a:r>
            <a:r>
              <a:rPr lang="en"/>
              <a:t>would be for our recommender system to have a profile for User 1 and it basically increases User 1’s preferences scores for different attributes of the movie. This include increasing the preference for comedy, preference for Will Ferrell, preference for John C. Reilly, etc.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169b9b6f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169b9b6f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 - product relationship refers to when two products have very similar features. The goal of our recommender system is to capture that information so that if a user enjoys GoodFellas, depending on our approach our recommendation system should look for movies with similar features like Taxi Driver.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bit.ly/3ji05zy" TargetMode="External"/><Relationship Id="rId4" Type="http://schemas.openxmlformats.org/officeDocument/2006/relationships/hyperlink" Target="https://bit.ly/3dzMDmM" TargetMode="Externa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3.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mailto:jack.douglas@uwaterloo.ca" TargetMode="External"/><Relationship Id="rId5" Type="http://schemas.openxmlformats.org/officeDocument/2006/relationships/hyperlink" Target="https://bit.ly/3gWuXUo" TargetMode="External"/><Relationship Id="rId6"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2.png"/><Relationship Id="rId6"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hyperlink" Target="https://bit.ly/3B5vgo1" TargetMode="External"/><Relationship Id="rId5" Type="http://schemas.openxmlformats.org/officeDocument/2006/relationships/hyperlink" Target="https://www.tensorflow.org/recommender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hyperlink" Target="https://builtin.com/data-science/recommender-systems" TargetMode="External"/><Relationship Id="rId5" Type="http://schemas.openxmlformats.org/officeDocument/2006/relationships/hyperlink" Target="https://www.coursera.org/learn/machine-learning/home/welcome" TargetMode="External"/><Relationship Id="rId6" Type="http://schemas.openxmlformats.org/officeDocument/2006/relationships/hyperlink" Target="https://towardsdatascience.com/movie-recommendation-system-based-on-movielens-ef0df580cd0e" TargetMode="External"/><Relationship Id="rId7" Type="http://schemas.openxmlformats.org/officeDocument/2006/relationships/hyperlink" Target="https://www.youtube.com/channel/UCknY88pglf2xz_S72WHIDx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chemeClr val="lt1"/>
                </a:solidFill>
              </a:rPr>
              <a:t>Recommender Systems</a:t>
            </a:r>
            <a:r>
              <a:rPr b="1" lang="en" sz="4800">
                <a:solidFill>
                  <a:schemeClr val="lt1"/>
                </a:solidFill>
              </a:rPr>
              <a:t> Workshop</a:t>
            </a:r>
            <a:endParaRPr b="1" sz="4800">
              <a:solidFill>
                <a:schemeClr val="lt1"/>
              </a:solidFill>
            </a:endParaRPr>
          </a:p>
        </p:txBody>
      </p:sp>
      <p:sp>
        <p:nvSpPr>
          <p:cNvPr id="56" name="Google Shape;56;p13"/>
          <p:cNvSpPr txBox="1"/>
          <p:nvPr/>
        </p:nvSpPr>
        <p:spPr>
          <a:xfrm>
            <a:off x="395700" y="298890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en" sz="1840">
                <a:solidFill>
                  <a:srgbClr val="FFFFFF"/>
                </a:solidFill>
              </a:rPr>
              <a:t>Slideshow: </a:t>
            </a:r>
            <a:r>
              <a:rPr lang="en" sz="1840" u="sng">
                <a:solidFill>
                  <a:schemeClr val="hlink"/>
                </a:solidFill>
                <a:hlinkClick r:id="rId3"/>
              </a:rPr>
              <a:t>https://bit.ly/3ji05zy</a:t>
            </a:r>
            <a:r>
              <a:rPr lang="en" sz="1840">
                <a:solidFill>
                  <a:srgbClr val="FFFFFF"/>
                </a:solidFill>
              </a:rPr>
              <a:t>  </a:t>
            </a:r>
            <a:endParaRPr sz="1840">
              <a:solidFill>
                <a:srgbClr val="FFFFFF"/>
              </a:solidFill>
            </a:endParaRPr>
          </a:p>
          <a:p>
            <a:pPr indent="0" lvl="0" marL="0" rtl="0" algn="ctr">
              <a:lnSpc>
                <a:spcPct val="95000"/>
              </a:lnSpc>
              <a:spcBef>
                <a:spcPts val="1200"/>
              </a:spcBef>
              <a:spcAft>
                <a:spcPts val="1200"/>
              </a:spcAft>
              <a:buNone/>
            </a:pPr>
            <a:r>
              <a:rPr lang="en" sz="1840">
                <a:solidFill>
                  <a:srgbClr val="FFFFFF"/>
                </a:solidFill>
              </a:rPr>
              <a:t>Notebook: </a:t>
            </a:r>
            <a:r>
              <a:rPr lang="en" sz="1840" u="sng">
                <a:solidFill>
                  <a:schemeClr val="hlink"/>
                </a:solidFill>
                <a:hlinkClick r:id="rId4"/>
              </a:rPr>
              <a:t>https://bit.ly/3dzMDmM</a:t>
            </a:r>
            <a:r>
              <a:rPr lang="en" sz="1840">
                <a:solidFill>
                  <a:srgbClr val="FFFFFF"/>
                </a:solidFill>
              </a:rPr>
              <a:t> </a:t>
            </a:r>
            <a:endParaRPr sz="1840">
              <a:solidFill>
                <a:srgbClr val="FFFFFF"/>
              </a:solidFill>
            </a:endParaRPr>
          </a:p>
        </p:txBody>
      </p:sp>
      <p:sp>
        <p:nvSpPr>
          <p:cNvPr id="57" name="Google Shape;57;p13"/>
          <p:cNvSpPr txBox="1"/>
          <p:nvPr/>
        </p:nvSpPr>
        <p:spPr>
          <a:xfrm>
            <a:off x="395700" y="4552825"/>
            <a:ext cx="8520600" cy="368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None/>
            </a:pPr>
            <a:r>
              <a:rPr lang="en" sz="1840">
                <a:solidFill>
                  <a:srgbClr val="FFFFFF"/>
                </a:solidFill>
              </a:rPr>
              <a:t>Presented by Jack Douglas</a:t>
            </a:r>
            <a:endParaRPr sz="1840">
              <a:solidFill>
                <a:srgbClr val="FFFFFF"/>
              </a:solidFill>
            </a:endParaRPr>
          </a:p>
        </p:txBody>
      </p:sp>
      <p:pic>
        <p:nvPicPr>
          <p:cNvPr id="58" name="Google Shape;58;p13"/>
          <p:cNvPicPr preferRelativeResize="0"/>
          <p:nvPr/>
        </p:nvPicPr>
        <p:blipFill>
          <a:blip r:embed="rId5">
            <a:alphaModFix/>
          </a:blip>
          <a:stretch>
            <a:fillRect/>
          </a:stretch>
        </p:blipFill>
        <p:spPr>
          <a:xfrm>
            <a:off x="8226875" y="0"/>
            <a:ext cx="917125" cy="917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User</a:t>
            </a:r>
            <a:r>
              <a:rPr b="1" lang="en">
                <a:solidFill>
                  <a:srgbClr val="FFFFFF"/>
                </a:solidFill>
              </a:rPr>
              <a:t> - User Example</a:t>
            </a:r>
            <a:endParaRPr b="1">
              <a:solidFill>
                <a:srgbClr val="FFFFFF"/>
              </a:solidFill>
            </a:endParaRPr>
          </a:p>
        </p:txBody>
      </p:sp>
      <p:pic>
        <p:nvPicPr>
          <p:cNvPr id="143" name="Google Shape;143;p22"/>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144" name="Google Shape;144;p22"/>
          <p:cNvSpPr txBox="1"/>
          <p:nvPr/>
        </p:nvSpPr>
        <p:spPr>
          <a:xfrm>
            <a:off x="311700" y="1152475"/>
            <a:ext cx="8621400" cy="3701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1800">
                <a:solidFill>
                  <a:srgbClr val="FFFFFF"/>
                </a:solidFill>
              </a:rPr>
              <a:t>If a two users rates a movie highly, then the recommender system uses that connection between the two to help create recommendation:</a:t>
            </a:r>
            <a:endParaRPr sz="1800">
              <a:solidFill>
                <a:srgbClr val="FFFFFF"/>
              </a:solidFill>
            </a:endParaRPr>
          </a:p>
        </p:txBody>
      </p:sp>
      <p:sp>
        <p:nvSpPr>
          <p:cNvPr id="145" name="Google Shape;145;p22"/>
          <p:cNvSpPr/>
          <p:nvPr/>
        </p:nvSpPr>
        <p:spPr>
          <a:xfrm>
            <a:off x="3723450" y="2769100"/>
            <a:ext cx="1865100" cy="937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2"/>
          <p:cNvPicPr preferRelativeResize="0"/>
          <p:nvPr/>
        </p:nvPicPr>
        <p:blipFill>
          <a:blip r:embed="rId4">
            <a:alphaModFix/>
          </a:blip>
          <a:stretch>
            <a:fillRect/>
          </a:stretch>
        </p:blipFill>
        <p:spPr>
          <a:xfrm>
            <a:off x="2258275" y="2574389"/>
            <a:ext cx="1326900" cy="1326923"/>
          </a:xfrm>
          <a:prstGeom prst="rect">
            <a:avLst/>
          </a:prstGeom>
          <a:noFill/>
          <a:ln>
            <a:noFill/>
          </a:ln>
        </p:spPr>
      </p:pic>
      <p:sp>
        <p:nvSpPr>
          <p:cNvPr id="147" name="Google Shape;147;p22"/>
          <p:cNvSpPr txBox="1"/>
          <p:nvPr/>
        </p:nvSpPr>
        <p:spPr>
          <a:xfrm>
            <a:off x="2258275" y="4081625"/>
            <a:ext cx="132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rPr>
              <a:t>User 1</a:t>
            </a:r>
            <a:endParaRPr sz="1600">
              <a:solidFill>
                <a:schemeClr val="lt1"/>
              </a:solidFill>
            </a:endParaRPr>
          </a:p>
        </p:txBody>
      </p:sp>
      <p:sp>
        <p:nvSpPr>
          <p:cNvPr id="148" name="Google Shape;148;p22"/>
          <p:cNvSpPr txBox="1"/>
          <p:nvPr/>
        </p:nvSpPr>
        <p:spPr>
          <a:xfrm>
            <a:off x="5726813" y="4081625"/>
            <a:ext cx="132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rPr>
              <a:t>User 2</a:t>
            </a:r>
            <a:endParaRPr sz="1600">
              <a:solidFill>
                <a:schemeClr val="lt1"/>
              </a:solidFill>
            </a:endParaRPr>
          </a:p>
        </p:txBody>
      </p:sp>
      <p:pic>
        <p:nvPicPr>
          <p:cNvPr id="149" name="Google Shape;149;p22"/>
          <p:cNvPicPr preferRelativeResize="0"/>
          <p:nvPr/>
        </p:nvPicPr>
        <p:blipFill>
          <a:blip r:embed="rId4">
            <a:alphaModFix/>
          </a:blip>
          <a:stretch>
            <a:fillRect/>
          </a:stretch>
        </p:blipFill>
        <p:spPr>
          <a:xfrm>
            <a:off x="5726825" y="2574377"/>
            <a:ext cx="1326900" cy="1326923"/>
          </a:xfrm>
          <a:prstGeom prst="rect">
            <a:avLst/>
          </a:prstGeom>
          <a:noFill/>
          <a:ln>
            <a:noFill/>
          </a:ln>
        </p:spPr>
      </p:pic>
      <p:pic>
        <p:nvPicPr>
          <p:cNvPr id="150" name="Google Shape;150;p22"/>
          <p:cNvPicPr preferRelativeResize="0"/>
          <p:nvPr/>
        </p:nvPicPr>
        <p:blipFill>
          <a:blip r:embed="rId5">
            <a:alphaModFix/>
          </a:blip>
          <a:stretch>
            <a:fillRect/>
          </a:stretch>
        </p:blipFill>
        <p:spPr>
          <a:xfrm>
            <a:off x="263525" y="2085763"/>
            <a:ext cx="1723349" cy="2304150"/>
          </a:xfrm>
          <a:prstGeom prst="rect">
            <a:avLst/>
          </a:prstGeom>
          <a:noFill/>
          <a:ln>
            <a:noFill/>
          </a:ln>
        </p:spPr>
      </p:pic>
      <p:pic>
        <p:nvPicPr>
          <p:cNvPr id="151" name="Google Shape;151;p22"/>
          <p:cNvPicPr preferRelativeResize="0"/>
          <p:nvPr/>
        </p:nvPicPr>
        <p:blipFill>
          <a:blip r:embed="rId5">
            <a:alphaModFix/>
          </a:blip>
          <a:stretch>
            <a:fillRect/>
          </a:stretch>
        </p:blipFill>
        <p:spPr>
          <a:xfrm>
            <a:off x="7325125" y="2085763"/>
            <a:ext cx="1723349" cy="2304150"/>
          </a:xfrm>
          <a:prstGeom prst="rect">
            <a:avLst/>
          </a:prstGeom>
          <a:noFill/>
          <a:ln>
            <a:noFill/>
          </a:ln>
        </p:spPr>
      </p:pic>
      <p:pic>
        <p:nvPicPr>
          <p:cNvPr id="152" name="Google Shape;152;p22"/>
          <p:cNvPicPr preferRelativeResize="0"/>
          <p:nvPr/>
        </p:nvPicPr>
        <p:blipFill>
          <a:blip r:embed="rId6">
            <a:alphaModFix/>
          </a:blip>
          <a:stretch>
            <a:fillRect/>
          </a:stretch>
        </p:blipFill>
        <p:spPr>
          <a:xfrm>
            <a:off x="181700" y="4512729"/>
            <a:ext cx="1887000" cy="388421"/>
          </a:xfrm>
          <a:prstGeom prst="rect">
            <a:avLst/>
          </a:prstGeom>
          <a:noFill/>
          <a:ln>
            <a:noFill/>
          </a:ln>
        </p:spPr>
      </p:pic>
      <p:pic>
        <p:nvPicPr>
          <p:cNvPr id="153" name="Google Shape;153;p22"/>
          <p:cNvPicPr preferRelativeResize="0"/>
          <p:nvPr/>
        </p:nvPicPr>
        <p:blipFill>
          <a:blip r:embed="rId6">
            <a:alphaModFix/>
          </a:blip>
          <a:stretch>
            <a:fillRect/>
          </a:stretch>
        </p:blipFill>
        <p:spPr>
          <a:xfrm>
            <a:off x="7243300" y="4512729"/>
            <a:ext cx="1887000" cy="3884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Type of Data: User Behaviour Data</a:t>
            </a:r>
            <a:endParaRPr b="1">
              <a:solidFill>
                <a:srgbClr val="FFFFFF"/>
              </a:solidFill>
            </a:endParaRPr>
          </a:p>
        </p:txBody>
      </p:sp>
      <p:pic>
        <p:nvPicPr>
          <p:cNvPr id="160" name="Google Shape;160;p23"/>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161" name="Google Shape;161;p23"/>
          <p:cNvSpPr txBox="1"/>
          <p:nvPr/>
        </p:nvSpPr>
        <p:spPr>
          <a:xfrm>
            <a:off x="311700" y="1254338"/>
            <a:ext cx="4260300" cy="34977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15000"/>
              </a:lnSpc>
              <a:spcBef>
                <a:spcPts val="0"/>
              </a:spcBef>
              <a:spcAft>
                <a:spcPts val="0"/>
              </a:spcAft>
              <a:buClr>
                <a:srgbClr val="FFFFFF"/>
              </a:buClr>
              <a:buSzPct val="100000"/>
              <a:buChar char="●"/>
            </a:pPr>
            <a:r>
              <a:rPr b="1" lang="en" sz="1800">
                <a:solidFill>
                  <a:srgbClr val="FFFFFF"/>
                </a:solidFill>
              </a:rPr>
              <a:t>Explicit Ratings</a:t>
            </a:r>
            <a:r>
              <a:rPr lang="en" sz="1800">
                <a:solidFill>
                  <a:srgbClr val="FFFFFF"/>
                </a:solidFill>
              </a:rPr>
              <a:t>: ratings provided by the user</a:t>
            </a:r>
            <a:endParaRPr sz="1800">
              <a:solidFill>
                <a:srgbClr val="FFFFFF"/>
              </a:solidFill>
            </a:endParaRPr>
          </a:p>
          <a:p>
            <a:pPr indent="-334327" lvl="1" marL="914400" rtl="0" algn="l">
              <a:lnSpc>
                <a:spcPct val="115000"/>
              </a:lnSpc>
              <a:spcBef>
                <a:spcPts val="0"/>
              </a:spcBef>
              <a:spcAft>
                <a:spcPts val="0"/>
              </a:spcAft>
              <a:buClr>
                <a:srgbClr val="FFFFFF"/>
              </a:buClr>
              <a:buSzPct val="100000"/>
              <a:buChar char="○"/>
            </a:pPr>
            <a:r>
              <a:rPr lang="en" sz="1800">
                <a:solidFill>
                  <a:srgbClr val="FFFFFF"/>
                </a:solidFill>
              </a:rPr>
              <a:t>Ex. ratings, reviews, likes, following</a:t>
            </a:r>
            <a:endParaRPr sz="1800">
              <a:solidFill>
                <a:srgbClr val="FFFFFF"/>
              </a:solidFill>
            </a:endParaRPr>
          </a:p>
          <a:p>
            <a:pPr indent="0" lvl="0" marL="0" rtl="0" algn="l">
              <a:lnSpc>
                <a:spcPct val="115000"/>
              </a:lnSpc>
              <a:spcBef>
                <a:spcPts val="1200"/>
              </a:spcBef>
              <a:spcAft>
                <a:spcPts val="0"/>
              </a:spcAft>
              <a:buNone/>
            </a:pPr>
            <a:r>
              <a:t/>
            </a:r>
            <a:endParaRPr sz="1800">
              <a:solidFill>
                <a:srgbClr val="FFFFFF"/>
              </a:solidFill>
            </a:endParaRPr>
          </a:p>
          <a:p>
            <a:pPr indent="-334327" lvl="0" marL="457200" rtl="0" algn="l">
              <a:lnSpc>
                <a:spcPct val="115000"/>
              </a:lnSpc>
              <a:spcBef>
                <a:spcPts val="1200"/>
              </a:spcBef>
              <a:spcAft>
                <a:spcPts val="0"/>
              </a:spcAft>
              <a:buClr>
                <a:schemeClr val="lt1"/>
              </a:buClr>
              <a:buSzPct val="100000"/>
              <a:buChar char="●"/>
            </a:pPr>
            <a:r>
              <a:rPr b="1" lang="en" sz="1800">
                <a:solidFill>
                  <a:schemeClr val="lt1"/>
                </a:solidFill>
              </a:rPr>
              <a:t>Implicit Ratings:</a:t>
            </a:r>
            <a:r>
              <a:rPr lang="en" sz="1800">
                <a:solidFill>
                  <a:schemeClr val="lt1"/>
                </a:solidFill>
              </a:rPr>
              <a:t> ratings provided from users interacting with a product</a:t>
            </a:r>
            <a:endParaRPr sz="1800">
              <a:solidFill>
                <a:schemeClr val="lt1"/>
              </a:solidFill>
            </a:endParaRPr>
          </a:p>
          <a:p>
            <a:pPr indent="-334327" lvl="1" marL="914400" rtl="0" algn="l">
              <a:lnSpc>
                <a:spcPct val="115000"/>
              </a:lnSpc>
              <a:spcBef>
                <a:spcPts val="0"/>
              </a:spcBef>
              <a:spcAft>
                <a:spcPts val="0"/>
              </a:spcAft>
              <a:buClr>
                <a:schemeClr val="lt1"/>
              </a:buClr>
              <a:buSzPct val="100000"/>
              <a:buChar char="○"/>
            </a:pPr>
            <a:r>
              <a:rPr lang="en" sz="1800">
                <a:solidFill>
                  <a:schemeClr val="lt1"/>
                </a:solidFill>
              </a:rPr>
              <a:t>Ex. clicks, views, purchases</a:t>
            </a:r>
            <a:endParaRPr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endParaRPr>
          </a:p>
          <a:p>
            <a:pPr indent="-334327" lvl="0" marL="457200" rtl="0" algn="l">
              <a:lnSpc>
                <a:spcPct val="115000"/>
              </a:lnSpc>
              <a:spcBef>
                <a:spcPts val="1200"/>
              </a:spcBef>
              <a:spcAft>
                <a:spcPts val="0"/>
              </a:spcAft>
              <a:buClr>
                <a:schemeClr val="lt1"/>
              </a:buClr>
              <a:buSzPct val="100000"/>
              <a:buChar char="●"/>
            </a:pPr>
            <a:r>
              <a:rPr lang="en" sz="1800">
                <a:solidFill>
                  <a:schemeClr val="lt1"/>
                </a:solidFill>
              </a:rPr>
              <a:t>Used in every type of recommender system</a:t>
            </a:r>
            <a:endParaRPr sz="1800">
              <a:solidFill>
                <a:schemeClr val="lt1"/>
              </a:solidFill>
            </a:endParaRPr>
          </a:p>
        </p:txBody>
      </p:sp>
      <p:pic>
        <p:nvPicPr>
          <p:cNvPr id="162" name="Google Shape;162;p23"/>
          <p:cNvPicPr preferRelativeResize="0"/>
          <p:nvPr/>
        </p:nvPicPr>
        <p:blipFill>
          <a:blip r:embed="rId4">
            <a:alphaModFix/>
          </a:blip>
          <a:stretch>
            <a:fillRect/>
          </a:stretch>
        </p:blipFill>
        <p:spPr>
          <a:xfrm>
            <a:off x="5051050" y="1757725"/>
            <a:ext cx="3903526" cy="2490925"/>
          </a:xfrm>
          <a:prstGeom prst="rect">
            <a:avLst/>
          </a:prstGeom>
          <a:noFill/>
          <a:ln>
            <a:noFill/>
          </a:ln>
        </p:spPr>
      </p:pic>
      <p:sp>
        <p:nvSpPr>
          <p:cNvPr id="163" name="Google Shape;163;p23"/>
          <p:cNvSpPr txBox="1"/>
          <p:nvPr/>
        </p:nvSpPr>
        <p:spPr>
          <a:xfrm>
            <a:off x="5897450" y="4351850"/>
            <a:ext cx="221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Explicit Ratings Example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Type of Data: User Demographic Data</a:t>
            </a:r>
            <a:endParaRPr b="1">
              <a:solidFill>
                <a:srgbClr val="FFFFFF"/>
              </a:solidFill>
            </a:endParaRPr>
          </a:p>
        </p:txBody>
      </p:sp>
      <p:pic>
        <p:nvPicPr>
          <p:cNvPr id="170" name="Google Shape;170;p24"/>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171" name="Google Shape;171;p24"/>
          <p:cNvSpPr txBox="1"/>
          <p:nvPr/>
        </p:nvSpPr>
        <p:spPr>
          <a:xfrm>
            <a:off x="311700" y="1777800"/>
            <a:ext cx="4260300" cy="2467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FFFFFF"/>
              </a:buClr>
              <a:buSzPts val="1800"/>
              <a:buChar char="●"/>
            </a:pPr>
            <a:r>
              <a:rPr lang="en" sz="1800">
                <a:solidFill>
                  <a:srgbClr val="FFFFFF"/>
                </a:solidFill>
              </a:rPr>
              <a:t>Examples: </a:t>
            </a:r>
            <a:r>
              <a:rPr lang="en" sz="1800">
                <a:solidFill>
                  <a:srgbClr val="FFFFFF"/>
                </a:solidFill>
              </a:rPr>
              <a:t>age, location, education, income</a:t>
            </a:r>
            <a:endParaRPr sz="1800">
              <a:solidFill>
                <a:srgbClr val="FFFFFF"/>
              </a:solidFill>
            </a:endParaRPr>
          </a:p>
          <a:p>
            <a:pPr indent="0" lvl="0" marL="0" rtl="0" algn="l">
              <a:lnSpc>
                <a:spcPct val="115000"/>
              </a:lnSpc>
              <a:spcBef>
                <a:spcPts val="1200"/>
              </a:spcBef>
              <a:spcAft>
                <a:spcPts val="0"/>
              </a:spcAft>
              <a:buNone/>
            </a:pPr>
            <a:r>
              <a:t/>
            </a:r>
            <a:endParaRPr sz="1800">
              <a:solidFill>
                <a:srgbClr val="FFFFFF"/>
              </a:solidFill>
            </a:endParaRPr>
          </a:p>
          <a:p>
            <a:pPr indent="-342900" lvl="0" marL="457200" rtl="0" algn="l">
              <a:lnSpc>
                <a:spcPct val="115000"/>
              </a:lnSpc>
              <a:spcBef>
                <a:spcPts val="1200"/>
              </a:spcBef>
              <a:spcAft>
                <a:spcPts val="0"/>
              </a:spcAft>
              <a:buClr>
                <a:srgbClr val="FFFFFF"/>
              </a:buClr>
              <a:buSzPts val="1800"/>
              <a:buChar char="●"/>
            </a:pPr>
            <a:r>
              <a:rPr lang="en" sz="1800">
                <a:solidFill>
                  <a:schemeClr val="lt1"/>
                </a:solidFill>
              </a:rPr>
              <a:t>Used in some recommender systems, can help improve the recommendations</a:t>
            </a:r>
            <a:endParaRPr sz="1800">
              <a:solidFill>
                <a:srgbClr val="FFFFFF"/>
              </a:solidFill>
            </a:endParaRPr>
          </a:p>
        </p:txBody>
      </p:sp>
      <p:pic>
        <p:nvPicPr>
          <p:cNvPr id="172" name="Google Shape;172;p24"/>
          <p:cNvPicPr preferRelativeResize="0"/>
          <p:nvPr/>
        </p:nvPicPr>
        <p:blipFill>
          <a:blip r:embed="rId4">
            <a:alphaModFix/>
          </a:blip>
          <a:stretch>
            <a:fillRect/>
          </a:stretch>
        </p:blipFill>
        <p:spPr>
          <a:xfrm>
            <a:off x="5390100" y="2093576"/>
            <a:ext cx="1144704" cy="1300775"/>
          </a:xfrm>
          <a:prstGeom prst="rect">
            <a:avLst/>
          </a:prstGeom>
          <a:noFill/>
          <a:ln>
            <a:noFill/>
          </a:ln>
        </p:spPr>
      </p:pic>
      <p:pic>
        <p:nvPicPr>
          <p:cNvPr id="173" name="Google Shape;173;p24"/>
          <p:cNvPicPr preferRelativeResize="0"/>
          <p:nvPr/>
        </p:nvPicPr>
        <p:blipFill>
          <a:blip r:embed="rId5">
            <a:alphaModFix/>
          </a:blip>
          <a:stretch>
            <a:fillRect/>
          </a:stretch>
        </p:blipFill>
        <p:spPr>
          <a:xfrm>
            <a:off x="7416825" y="2093575"/>
            <a:ext cx="1300775" cy="1300775"/>
          </a:xfrm>
          <a:prstGeom prst="rect">
            <a:avLst/>
          </a:prstGeom>
          <a:noFill/>
          <a:ln>
            <a:noFill/>
          </a:ln>
        </p:spPr>
      </p:pic>
      <p:sp>
        <p:nvSpPr>
          <p:cNvPr id="174" name="Google Shape;174;p24"/>
          <p:cNvSpPr txBox="1"/>
          <p:nvPr/>
        </p:nvSpPr>
        <p:spPr>
          <a:xfrm>
            <a:off x="5368000" y="3593400"/>
            <a:ext cx="11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NA Adapter</a:t>
            </a:r>
            <a:endParaRPr>
              <a:solidFill>
                <a:schemeClr val="lt1"/>
              </a:solidFill>
            </a:endParaRPr>
          </a:p>
        </p:txBody>
      </p:sp>
      <p:sp>
        <p:nvSpPr>
          <p:cNvPr id="175" name="Google Shape;175;p24"/>
          <p:cNvSpPr txBox="1"/>
          <p:nvPr/>
        </p:nvSpPr>
        <p:spPr>
          <a:xfrm>
            <a:off x="7472763" y="3593400"/>
            <a:ext cx="11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UK</a:t>
            </a:r>
            <a:r>
              <a:rPr lang="en">
                <a:solidFill>
                  <a:schemeClr val="lt1"/>
                </a:solidFill>
              </a:rPr>
              <a:t> Adapter</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Type of Data</a:t>
            </a:r>
            <a:r>
              <a:rPr b="1" lang="en">
                <a:solidFill>
                  <a:srgbClr val="FFFFFF"/>
                </a:solidFill>
              </a:rPr>
              <a:t>: Product Attributes</a:t>
            </a:r>
            <a:endParaRPr b="1">
              <a:solidFill>
                <a:srgbClr val="FFFFFF"/>
              </a:solidFill>
            </a:endParaRPr>
          </a:p>
        </p:txBody>
      </p:sp>
      <p:pic>
        <p:nvPicPr>
          <p:cNvPr id="182" name="Google Shape;182;p25"/>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183" name="Google Shape;183;p25"/>
          <p:cNvSpPr txBox="1"/>
          <p:nvPr/>
        </p:nvSpPr>
        <p:spPr>
          <a:xfrm>
            <a:off x="311700" y="1953950"/>
            <a:ext cx="4260300" cy="1868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FFFFFF"/>
              </a:buClr>
              <a:buSzPts val="1800"/>
              <a:buChar char="●"/>
            </a:pPr>
            <a:r>
              <a:rPr lang="en" sz="1800">
                <a:solidFill>
                  <a:srgbClr val="FFFFFF"/>
                </a:solidFill>
              </a:rPr>
              <a:t>Examples: genre, type of item, company producing item </a:t>
            </a:r>
            <a:endParaRPr sz="1800">
              <a:solidFill>
                <a:srgbClr val="FFFFFF"/>
              </a:solidFill>
            </a:endParaRPr>
          </a:p>
          <a:p>
            <a:pPr indent="0" lvl="0" marL="0" rtl="0" algn="l">
              <a:lnSpc>
                <a:spcPct val="115000"/>
              </a:lnSpc>
              <a:spcBef>
                <a:spcPts val="1200"/>
              </a:spcBef>
              <a:spcAft>
                <a:spcPts val="0"/>
              </a:spcAft>
              <a:buNone/>
            </a:pPr>
            <a:r>
              <a:t/>
            </a:r>
            <a:endParaRPr sz="1800">
              <a:solidFill>
                <a:srgbClr val="FFFFFF"/>
              </a:solidFill>
            </a:endParaRPr>
          </a:p>
          <a:p>
            <a:pPr indent="-342900" lvl="0" marL="457200" rtl="0" algn="l">
              <a:lnSpc>
                <a:spcPct val="115000"/>
              </a:lnSpc>
              <a:spcBef>
                <a:spcPts val="1200"/>
              </a:spcBef>
              <a:spcAft>
                <a:spcPts val="0"/>
              </a:spcAft>
              <a:buClr>
                <a:srgbClr val="FFFFFF"/>
              </a:buClr>
              <a:buSzPts val="1800"/>
              <a:buChar char="●"/>
            </a:pPr>
            <a:r>
              <a:rPr lang="en" sz="1800">
                <a:solidFill>
                  <a:schemeClr val="lt1"/>
                </a:solidFill>
              </a:rPr>
              <a:t>Needed in content-based filtering</a:t>
            </a:r>
            <a:endParaRPr sz="1800">
              <a:solidFill>
                <a:srgbClr val="FFFFFF"/>
              </a:solidFill>
            </a:endParaRPr>
          </a:p>
        </p:txBody>
      </p:sp>
      <p:pic>
        <p:nvPicPr>
          <p:cNvPr id="184" name="Google Shape;184;p25"/>
          <p:cNvPicPr preferRelativeResize="0"/>
          <p:nvPr/>
        </p:nvPicPr>
        <p:blipFill>
          <a:blip r:embed="rId4">
            <a:alphaModFix/>
          </a:blip>
          <a:stretch>
            <a:fillRect/>
          </a:stretch>
        </p:blipFill>
        <p:spPr>
          <a:xfrm>
            <a:off x="5909725" y="1787249"/>
            <a:ext cx="2201825" cy="2201825"/>
          </a:xfrm>
          <a:prstGeom prst="rect">
            <a:avLst/>
          </a:prstGeom>
          <a:noFill/>
          <a:ln>
            <a:noFill/>
          </a:ln>
        </p:spPr>
      </p:pic>
      <p:sp>
        <p:nvSpPr>
          <p:cNvPr id="185" name="Google Shape;185;p25"/>
          <p:cNvSpPr txBox="1"/>
          <p:nvPr/>
        </p:nvSpPr>
        <p:spPr>
          <a:xfrm>
            <a:off x="5596738" y="4086600"/>
            <a:ext cx="282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Attributes: Nike, T-Shirt, Black, Graphic, etc.</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Movie Rating Dataset Examples</a:t>
            </a:r>
            <a:endParaRPr b="1">
              <a:solidFill>
                <a:srgbClr val="FFFFFF"/>
              </a:solidFill>
            </a:endParaRPr>
          </a:p>
        </p:txBody>
      </p:sp>
      <p:pic>
        <p:nvPicPr>
          <p:cNvPr id="192" name="Google Shape;192;p26"/>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193" name="Google Shape;193;p26"/>
          <p:cNvPicPr preferRelativeResize="0"/>
          <p:nvPr/>
        </p:nvPicPr>
        <p:blipFill>
          <a:blip r:embed="rId4">
            <a:alphaModFix/>
          </a:blip>
          <a:stretch>
            <a:fillRect/>
          </a:stretch>
        </p:blipFill>
        <p:spPr>
          <a:xfrm>
            <a:off x="2503700" y="1643450"/>
            <a:ext cx="4304601" cy="2179900"/>
          </a:xfrm>
          <a:prstGeom prst="rect">
            <a:avLst/>
          </a:prstGeom>
          <a:noFill/>
          <a:ln>
            <a:noFill/>
          </a:ln>
        </p:spPr>
      </p:pic>
      <p:sp>
        <p:nvSpPr>
          <p:cNvPr id="194" name="Google Shape;194;p26"/>
          <p:cNvSpPr txBox="1"/>
          <p:nvPr/>
        </p:nvSpPr>
        <p:spPr>
          <a:xfrm>
            <a:off x="1926150" y="3946975"/>
            <a:ext cx="545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Dataset with explicit ratings and product attributes</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Useful Notation</a:t>
            </a:r>
            <a:r>
              <a:rPr b="1" lang="en">
                <a:solidFill>
                  <a:srgbClr val="FFFFFF"/>
                </a:solidFill>
              </a:rPr>
              <a:t> </a:t>
            </a:r>
            <a:endParaRPr b="1">
              <a:solidFill>
                <a:srgbClr val="FFFFFF"/>
              </a:solidFill>
            </a:endParaRPr>
          </a:p>
        </p:txBody>
      </p:sp>
      <p:pic>
        <p:nvPicPr>
          <p:cNvPr id="201" name="Google Shape;201;p27"/>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202" name="Google Shape;202;p27"/>
          <p:cNvPicPr preferRelativeResize="0"/>
          <p:nvPr/>
        </p:nvPicPr>
        <p:blipFill>
          <a:blip r:embed="rId4">
            <a:alphaModFix/>
          </a:blip>
          <a:stretch>
            <a:fillRect/>
          </a:stretch>
        </p:blipFill>
        <p:spPr>
          <a:xfrm>
            <a:off x="1971675" y="1777250"/>
            <a:ext cx="5200650" cy="2647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Notation Examples</a:t>
            </a:r>
            <a:endParaRPr b="1">
              <a:solidFill>
                <a:srgbClr val="FFFFFF"/>
              </a:solidFill>
            </a:endParaRPr>
          </a:p>
        </p:txBody>
      </p:sp>
      <p:pic>
        <p:nvPicPr>
          <p:cNvPr id="209" name="Google Shape;209;p28"/>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210" name="Google Shape;210;p28"/>
          <p:cNvPicPr preferRelativeResize="0"/>
          <p:nvPr/>
        </p:nvPicPr>
        <p:blipFill>
          <a:blip r:embed="rId4">
            <a:alphaModFix/>
          </a:blip>
          <a:stretch>
            <a:fillRect/>
          </a:stretch>
        </p:blipFill>
        <p:spPr>
          <a:xfrm>
            <a:off x="4941050" y="3917450"/>
            <a:ext cx="1608050" cy="1078350"/>
          </a:xfrm>
          <a:prstGeom prst="rect">
            <a:avLst/>
          </a:prstGeom>
          <a:noFill/>
          <a:ln>
            <a:noFill/>
          </a:ln>
        </p:spPr>
      </p:pic>
      <p:pic>
        <p:nvPicPr>
          <p:cNvPr id="211" name="Google Shape;211;p28"/>
          <p:cNvPicPr preferRelativeResize="0"/>
          <p:nvPr/>
        </p:nvPicPr>
        <p:blipFill>
          <a:blip r:embed="rId5">
            <a:alphaModFix/>
          </a:blip>
          <a:stretch>
            <a:fillRect/>
          </a:stretch>
        </p:blipFill>
        <p:spPr>
          <a:xfrm>
            <a:off x="410575" y="1481800"/>
            <a:ext cx="4304601" cy="2179900"/>
          </a:xfrm>
          <a:prstGeom prst="rect">
            <a:avLst/>
          </a:prstGeom>
          <a:noFill/>
          <a:ln>
            <a:noFill/>
          </a:ln>
        </p:spPr>
      </p:pic>
      <p:pic>
        <p:nvPicPr>
          <p:cNvPr id="212" name="Google Shape;212;p28"/>
          <p:cNvPicPr preferRelativeResize="0"/>
          <p:nvPr/>
        </p:nvPicPr>
        <p:blipFill>
          <a:blip r:embed="rId6">
            <a:alphaModFix/>
          </a:blip>
          <a:stretch>
            <a:fillRect/>
          </a:stretch>
        </p:blipFill>
        <p:spPr>
          <a:xfrm>
            <a:off x="7204400" y="3917438"/>
            <a:ext cx="1403175" cy="1078362"/>
          </a:xfrm>
          <a:prstGeom prst="rect">
            <a:avLst/>
          </a:prstGeom>
          <a:noFill/>
          <a:ln>
            <a:noFill/>
          </a:ln>
        </p:spPr>
      </p:pic>
      <p:pic>
        <p:nvPicPr>
          <p:cNvPr id="213" name="Google Shape;213;p28"/>
          <p:cNvPicPr preferRelativeResize="0"/>
          <p:nvPr/>
        </p:nvPicPr>
        <p:blipFill>
          <a:blip r:embed="rId7">
            <a:alphaModFix/>
          </a:blip>
          <a:stretch>
            <a:fillRect/>
          </a:stretch>
        </p:blipFill>
        <p:spPr>
          <a:xfrm>
            <a:off x="2678900" y="3920976"/>
            <a:ext cx="1433650" cy="1071299"/>
          </a:xfrm>
          <a:prstGeom prst="rect">
            <a:avLst/>
          </a:prstGeom>
          <a:noFill/>
          <a:ln>
            <a:noFill/>
          </a:ln>
        </p:spPr>
      </p:pic>
      <p:pic>
        <p:nvPicPr>
          <p:cNvPr id="214" name="Google Shape;214;p28"/>
          <p:cNvPicPr preferRelativeResize="0"/>
          <p:nvPr/>
        </p:nvPicPr>
        <p:blipFill>
          <a:blip r:embed="rId8">
            <a:alphaModFix/>
          </a:blip>
          <a:stretch>
            <a:fillRect/>
          </a:stretch>
        </p:blipFill>
        <p:spPr>
          <a:xfrm>
            <a:off x="480550" y="3920975"/>
            <a:ext cx="1369859" cy="1071300"/>
          </a:xfrm>
          <a:prstGeom prst="rect">
            <a:avLst/>
          </a:prstGeom>
          <a:noFill/>
          <a:ln>
            <a:noFill/>
          </a:ln>
        </p:spPr>
      </p:pic>
      <p:pic>
        <p:nvPicPr>
          <p:cNvPr id="215" name="Google Shape;215;p28"/>
          <p:cNvPicPr preferRelativeResize="0"/>
          <p:nvPr/>
        </p:nvPicPr>
        <p:blipFill>
          <a:blip r:embed="rId9">
            <a:alphaModFix/>
          </a:blip>
          <a:stretch>
            <a:fillRect/>
          </a:stretch>
        </p:blipFill>
        <p:spPr>
          <a:xfrm>
            <a:off x="5050200" y="1635000"/>
            <a:ext cx="3679600" cy="187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Approaches to Recommendations </a:t>
            </a:r>
            <a:endParaRPr b="1">
              <a:solidFill>
                <a:srgbClr val="FFFFFF"/>
              </a:solidFill>
            </a:endParaRPr>
          </a:p>
        </p:txBody>
      </p:sp>
      <p:pic>
        <p:nvPicPr>
          <p:cNvPr id="222" name="Google Shape;222;p29"/>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223" name="Google Shape;223;p29"/>
          <p:cNvSpPr txBox="1"/>
          <p:nvPr/>
        </p:nvSpPr>
        <p:spPr>
          <a:xfrm>
            <a:off x="311700" y="1152475"/>
            <a:ext cx="4317900" cy="3701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Content-based</a:t>
            </a:r>
            <a:r>
              <a:rPr lang="en" sz="1800">
                <a:solidFill>
                  <a:schemeClr val="lt1"/>
                </a:solidFill>
              </a:rPr>
              <a:t>: recommends products that are similar products to the ones that the user has liked in the past</a:t>
            </a:r>
            <a:endParaRPr sz="1800">
              <a:solidFill>
                <a:schemeClr val="lt1"/>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b="1" lang="en" sz="1800">
                <a:solidFill>
                  <a:schemeClr val="lt1"/>
                </a:solidFill>
              </a:rPr>
              <a:t>Collaborative</a:t>
            </a:r>
            <a:r>
              <a:rPr lang="en" sz="1800">
                <a:solidFill>
                  <a:schemeClr val="lt1"/>
                </a:solidFill>
              </a:rPr>
              <a:t>: recommends products that similar users have liked in the past</a:t>
            </a:r>
            <a:endParaRPr sz="1800">
              <a:solidFill>
                <a:schemeClr val="lt1"/>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b="1" lang="en" sz="1800">
                <a:solidFill>
                  <a:schemeClr val="lt1"/>
                </a:solidFill>
              </a:rPr>
              <a:t>Hybrid</a:t>
            </a:r>
            <a:r>
              <a:rPr lang="en" sz="1800">
                <a:solidFill>
                  <a:schemeClr val="lt1"/>
                </a:solidFill>
              </a:rPr>
              <a:t>: a combination of content-based and collaborative</a:t>
            </a:r>
            <a:endParaRPr sz="1800">
              <a:solidFill>
                <a:srgbClr val="FFFFFF"/>
              </a:solidFill>
            </a:endParaRPr>
          </a:p>
        </p:txBody>
      </p:sp>
      <p:pic>
        <p:nvPicPr>
          <p:cNvPr id="224" name="Google Shape;224;p29"/>
          <p:cNvPicPr preferRelativeResize="0"/>
          <p:nvPr/>
        </p:nvPicPr>
        <p:blipFill>
          <a:blip r:embed="rId4">
            <a:alphaModFix/>
          </a:blip>
          <a:stretch>
            <a:fillRect/>
          </a:stretch>
        </p:blipFill>
        <p:spPr>
          <a:xfrm>
            <a:off x="4852550" y="1735213"/>
            <a:ext cx="4138399" cy="253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Content-based Filtering</a:t>
            </a:r>
            <a:endParaRPr b="1">
              <a:solidFill>
                <a:srgbClr val="FFFFFF"/>
              </a:solidFill>
            </a:endParaRPr>
          </a:p>
        </p:txBody>
      </p:sp>
      <p:pic>
        <p:nvPicPr>
          <p:cNvPr id="231" name="Google Shape;231;p30"/>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232" name="Google Shape;232;p30"/>
          <p:cNvSpPr txBox="1"/>
          <p:nvPr/>
        </p:nvSpPr>
        <p:spPr>
          <a:xfrm>
            <a:off x="311700" y="1152475"/>
            <a:ext cx="8621400" cy="3701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Content-based</a:t>
            </a:r>
            <a:r>
              <a:rPr lang="en" sz="1800">
                <a:solidFill>
                  <a:schemeClr val="lt1"/>
                </a:solidFill>
              </a:rPr>
              <a:t>: recommends products that are similar products to the ones that the user has liked in the past</a:t>
            </a:r>
            <a:endParaRPr sz="1800">
              <a:solidFill>
                <a:schemeClr val="lt1"/>
              </a:solidFill>
            </a:endParaRPr>
          </a:p>
          <a:p>
            <a:pPr indent="-342900" lvl="1" marL="914400" rtl="0" algn="l">
              <a:lnSpc>
                <a:spcPct val="115000"/>
              </a:lnSpc>
              <a:spcBef>
                <a:spcPts val="0"/>
              </a:spcBef>
              <a:spcAft>
                <a:spcPts val="0"/>
              </a:spcAft>
              <a:buClr>
                <a:schemeClr val="lt1"/>
              </a:buClr>
              <a:buSzPts val="1800"/>
              <a:buChar char="○"/>
            </a:pPr>
            <a:r>
              <a:rPr lang="en" sz="1800">
                <a:solidFill>
                  <a:schemeClr val="lt1"/>
                </a:solidFill>
              </a:rPr>
              <a:t>Using the </a:t>
            </a:r>
            <a:r>
              <a:rPr b="1" lang="en" sz="1800">
                <a:solidFill>
                  <a:schemeClr val="lt1"/>
                </a:solidFill>
              </a:rPr>
              <a:t>User - Product</a:t>
            </a:r>
            <a:r>
              <a:rPr lang="en" sz="1800">
                <a:solidFill>
                  <a:schemeClr val="lt1"/>
                </a:solidFill>
              </a:rPr>
              <a:t> and </a:t>
            </a:r>
            <a:r>
              <a:rPr b="1" lang="en" sz="1800">
                <a:solidFill>
                  <a:schemeClr val="lt1"/>
                </a:solidFill>
              </a:rPr>
              <a:t>Product - Product </a:t>
            </a:r>
            <a:r>
              <a:rPr lang="en" sz="1800">
                <a:solidFill>
                  <a:schemeClr val="lt1"/>
                </a:solidFill>
              </a:rPr>
              <a:t>relationships</a:t>
            </a:r>
            <a:endParaRPr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lang="en" sz="1800">
                <a:solidFill>
                  <a:schemeClr val="lt1"/>
                </a:solidFill>
              </a:rPr>
              <a:t>Types of data used</a:t>
            </a:r>
            <a:endParaRPr sz="1800">
              <a:solidFill>
                <a:schemeClr val="lt1"/>
              </a:solidFill>
            </a:endParaRPr>
          </a:p>
          <a:p>
            <a:pPr indent="-342900" lvl="1" marL="914400" rtl="0" algn="l">
              <a:lnSpc>
                <a:spcPct val="115000"/>
              </a:lnSpc>
              <a:spcBef>
                <a:spcPts val="0"/>
              </a:spcBef>
              <a:spcAft>
                <a:spcPts val="0"/>
              </a:spcAft>
              <a:buClr>
                <a:schemeClr val="lt1"/>
              </a:buClr>
              <a:buSzPts val="1800"/>
              <a:buChar char="○"/>
            </a:pPr>
            <a:r>
              <a:rPr b="1" lang="en" sz="1800">
                <a:solidFill>
                  <a:schemeClr val="lt1"/>
                </a:solidFill>
              </a:rPr>
              <a:t>Product attribute </a:t>
            </a:r>
            <a:r>
              <a:rPr lang="en" sz="1800">
                <a:solidFill>
                  <a:schemeClr val="lt1"/>
                </a:solidFill>
              </a:rPr>
              <a:t>(necessary)</a:t>
            </a:r>
            <a:endParaRPr sz="1800">
              <a:solidFill>
                <a:schemeClr val="lt1"/>
              </a:solidFill>
            </a:endParaRPr>
          </a:p>
          <a:p>
            <a:pPr indent="-342900" lvl="1" marL="914400" rtl="0" algn="l">
              <a:lnSpc>
                <a:spcPct val="115000"/>
              </a:lnSpc>
              <a:spcBef>
                <a:spcPts val="0"/>
              </a:spcBef>
              <a:spcAft>
                <a:spcPts val="0"/>
              </a:spcAft>
              <a:buClr>
                <a:schemeClr val="lt1"/>
              </a:buClr>
              <a:buSzPts val="1800"/>
              <a:buChar char="○"/>
            </a:pPr>
            <a:r>
              <a:rPr b="1" lang="en" sz="1800">
                <a:solidFill>
                  <a:schemeClr val="lt1"/>
                </a:solidFill>
              </a:rPr>
              <a:t>User behaviour </a:t>
            </a:r>
            <a:r>
              <a:rPr lang="en" sz="1800">
                <a:solidFill>
                  <a:schemeClr val="lt1"/>
                </a:solidFill>
              </a:rPr>
              <a:t>(at least one “rating”)</a:t>
            </a:r>
            <a:endParaRPr b="1" sz="1800">
              <a:solidFill>
                <a:schemeClr val="lt1"/>
              </a:solidFill>
            </a:endParaRPr>
          </a:p>
          <a:p>
            <a:pPr indent="0" lvl="0" marL="0" rtl="0" algn="l">
              <a:lnSpc>
                <a:spcPct val="115000"/>
              </a:lnSpc>
              <a:spcBef>
                <a:spcPts val="1200"/>
              </a:spcBef>
              <a:spcAft>
                <a:spcPts val="0"/>
              </a:spcAft>
              <a:buNone/>
            </a:pPr>
            <a:r>
              <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lang="en" sz="1800">
                <a:solidFill>
                  <a:schemeClr val="lt1"/>
                </a:solidFill>
              </a:rPr>
              <a:t>Assume you are given the </a:t>
            </a:r>
            <a:r>
              <a:rPr b="1" lang="en" sz="1800">
                <a:solidFill>
                  <a:schemeClr val="lt1"/>
                </a:solidFill>
              </a:rPr>
              <a:t>feature vector</a:t>
            </a:r>
            <a:r>
              <a:rPr lang="en" sz="1800">
                <a:solidFill>
                  <a:schemeClr val="lt1"/>
                </a:solidFill>
              </a:rPr>
              <a:t>, we must learn the </a:t>
            </a:r>
            <a:r>
              <a:rPr b="1" lang="en" sz="1800">
                <a:solidFill>
                  <a:schemeClr val="lt1"/>
                </a:solidFill>
              </a:rPr>
              <a:t>user/parameter vector</a:t>
            </a:r>
            <a:r>
              <a:rPr lang="en" sz="1800">
                <a:solidFill>
                  <a:schemeClr val="lt1"/>
                </a:solidFill>
              </a:rPr>
              <a:t> using linear regression!</a:t>
            </a:r>
            <a:endParaRPr sz="18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txBox="1"/>
          <p:nvPr>
            <p:ph idx="1" type="body"/>
          </p:nvPr>
        </p:nvSpPr>
        <p:spPr>
          <a:xfrm>
            <a:off x="311700" y="1271575"/>
            <a:ext cx="4281900" cy="316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AutoNum type="arabicPeriod"/>
            </a:pPr>
            <a:r>
              <a:rPr b="1" lang="en">
                <a:solidFill>
                  <a:srgbClr val="FFFFFF"/>
                </a:solidFill>
              </a:rPr>
              <a:t>Loss</a:t>
            </a:r>
            <a:endParaRPr b="1">
              <a:solidFill>
                <a:srgbClr val="FFFFFF"/>
              </a:solidFill>
            </a:endParaRPr>
          </a:p>
          <a:p>
            <a:pPr indent="-317500" lvl="1" marL="914400" rtl="0" algn="l">
              <a:spcBef>
                <a:spcPts val="0"/>
              </a:spcBef>
              <a:spcAft>
                <a:spcPts val="0"/>
              </a:spcAft>
              <a:buClr>
                <a:srgbClr val="FFFFFF"/>
              </a:buClr>
              <a:buSzPts val="1400"/>
              <a:buAutoNum type="alphaLcPeriod"/>
            </a:pPr>
            <a:r>
              <a:rPr lang="en">
                <a:solidFill>
                  <a:srgbClr val="FFFFFF"/>
                </a:solidFill>
              </a:rPr>
              <a:t>An indicator of how bad the model’s prediction was on a single sample</a:t>
            </a:r>
            <a:endParaRPr>
              <a:solidFill>
                <a:srgbClr val="FFFFFF"/>
              </a:solidFill>
            </a:endParaRPr>
          </a:p>
          <a:p>
            <a:pPr indent="-342900" lvl="0" marL="457200" rtl="0" algn="l">
              <a:spcBef>
                <a:spcPts val="0"/>
              </a:spcBef>
              <a:spcAft>
                <a:spcPts val="0"/>
              </a:spcAft>
              <a:buClr>
                <a:srgbClr val="FFFFFF"/>
              </a:buClr>
              <a:buSzPts val="1800"/>
              <a:buAutoNum type="arabicPeriod"/>
            </a:pPr>
            <a:r>
              <a:rPr b="1" lang="en">
                <a:solidFill>
                  <a:srgbClr val="FFFFFF"/>
                </a:solidFill>
              </a:rPr>
              <a:t>Loss/Cost Function</a:t>
            </a:r>
            <a:endParaRPr b="1">
              <a:solidFill>
                <a:srgbClr val="FFFFFF"/>
              </a:solidFill>
            </a:endParaRPr>
          </a:p>
          <a:p>
            <a:pPr indent="-317500" lvl="1" marL="914400" rtl="0" algn="l">
              <a:spcBef>
                <a:spcPts val="0"/>
              </a:spcBef>
              <a:spcAft>
                <a:spcPts val="0"/>
              </a:spcAft>
              <a:buClr>
                <a:srgbClr val="FFFFFF"/>
              </a:buClr>
              <a:buSzPts val="1400"/>
              <a:buAutoNum type="alphaLcPeriod"/>
            </a:pPr>
            <a:r>
              <a:rPr lang="en">
                <a:solidFill>
                  <a:srgbClr val="FFFFFF"/>
                </a:solidFill>
              </a:rPr>
              <a:t>A function which calculates the error in the model across all samples</a:t>
            </a:r>
            <a:endParaRPr>
              <a:solidFill>
                <a:srgbClr val="FFFFFF"/>
              </a:solidFill>
            </a:endParaRPr>
          </a:p>
          <a:p>
            <a:pPr indent="-342900" lvl="0" marL="457200" rtl="0" algn="l">
              <a:spcBef>
                <a:spcPts val="0"/>
              </a:spcBef>
              <a:spcAft>
                <a:spcPts val="0"/>
              </a:spcAft>
              <a:buClr>
                <a:srgbClr val="FFFFFF"/>
              </a:buClr>
              <a:buSzPts val="1800"/>
              <a:buAutoNum type="arabicPeriod"/>
            </a:pPr>
            <a:r>
              <a:rPr b="1" lang="en">
                <a:solidFill>
                  <a:srgbClr val="FFFFFF"/>
                </a:solidFill>
              </a:rPr>
              <a:t>Optimizers</a:t>
            </a:r>
            <a:endParaRPr b="1">
              <a:solidFill>
                <a:srgbClr val="FFFFFF"/>
              </a:solidFill>
            </a:endParaRPr>
          </a:p>
          <a:p>
            <a:pPr indent="-317500" lvl="1" marL="914400" rtl="0" algn="l">
              <a:spcBef>
                <a:spcPts val="0"/>
              </a:spcBef>
              <a:spcAft>
                <a:spcPts val="0"/>
              </a:spcAft>
              <a:buClr>
                <a:srgbClr val="FFFFFF"/>
              </a:buClr>
              <a:buSzPts val="1400"/>
              <a:buAutoNum type="alphaLcPeriod"/>
            </a:pPr>
            <a:r>
              <a:rPr lang="en">
                <a:solidFill>
                  <a:srgbClr val="FFFFFF"/>
                </a:solidFill>
              </a:rPr>
              <a:t>Algorithms which aim to minimize loss by changing the training parameters</a:t>
            </a:r>
            <a:endParaRPr>
              <a:solidFill>
                <a:srgbClr val="FFFFFF"/>
              </a:solidFill>
            </a:endParaRPr>
          </a:p>
        </p:txBody>
      </p:sp>
      <p:sp>
        <p:nvSpPr>
          <p:cNvPr id="239" name="Google Shape;23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chemeClr val="lt1"/>
                </a:solidFill>
              </a:rPr>
              <a:t>Loss &amp; Optimizers</a:t>
            </a:r>
            <a:endParaRPr b="1">
              <a:solidFill>
                <a:srgbClr val="FFFFFF"/>
              </a:solidFill>
            </a:endParaRPr>
          </a:p>
        </p:txBody>
      </p:sp>
      <p:pic>
        <p:nvPicPr>
          <p:cNvPr id="240" name="Google Shape;240;p31"/>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241" name="Google Shape;241;p31"/>
          <p:cNvPicPr preferRelativeResize="0"/>
          <p:nvPr/>
        </p:nvPicPr>
        <p:blipFill rotWithShape="1">
          <a:blip r:embed="rId4">
            <a:alphaModFix/>
          </a:blip>
          <a:srcRect b="0" l="0" r="51992" t="0"/>
          <a:stretch/>
        </p:blipFill>
        <p:spPr>
          <a:xfrm>
            <a:off x="5910400" y="1374826"/>
            <a:ext cx="1998925" cy="1387950"/>
          </a:xfrm>
          <a:prstGeom prst="rect">
            <a:avLst/>
          </a:prstGeom>
          <a:noFill/>
          <a:ln>
            <a:noFill/>
          </a:ln>
        </p:spPr>
      </p:pic>
      <p:pic>
        <p:nvPicPr>
          <p:cNvPr id="242" name="Google Shape;242;p31"/>
          <p:cNvPicPr preferRelativeResize="0"/>
          <p:nvPr/>
        </p:nvPicPr>
        <p:blipFill rotWithShape="1">
          <a:blip r:embed="rId4">
            <a:alphaModFix/>
          </a:blip>
          <a:srcRect b="0" l="49962" r="0" t="0"/>
          <a:stretch/>
        </p:blipFill>
        <p:spPr>
          <a:xfrm>
            <a:off x="5910400" y="3058425"/>
            <a:ext cx="1998925" cy="13316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Introduction</a:t>
            </a:r>
            <a:endParaRPr b="1">
              <a:solidFill>
                <a:srgbClr val="FFFFFF"/>
              </a:solidFill>
            </a:endParaRPr>
          </a:p>
        </p:txBody>
      </p:sp>
      <p:pic>
        <p:nvPicPr>
          <p:cNvPr id="65" name="Google Shape;65;p14"/>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66" name="Google Shape;66;p14"/>
          <p:cNvSpPr txBox="1"/>
          <p:nvPr>
            <p:ph idx="1" type="body"/>
          </p:nvPr>
        </p:nvSpPr>
        <p:spPr>
          <a:xfrm>
            <a:off x="814650" y="3431375"/>
            <a:ext cx="7682700" cy="1409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300">
                <a:solidFill>
                  <a:srgbClr val="FFFFFF"/>
                </a:solidFill>
              </a:rPr>
              <a:t>Jack Douglas</a:t>
            </a:r>
            <a:endParaRPr b="1" sz="2300">
              <a:solidFill>
                <a:srgbClr val="FFFFFF"/>
              </a:solidFill>
            </a:endParaRPr>
          </a:p>
          <a:p>
            <a:pPr indent="0" lvl="0" marL="0" rtl="0" algn="ctr">
              <a:lnSpc>
                <a:spcPct val="100000"/>
              </a:lnSpc>
              <a:spcBef>
                <a:spcPts val="0"/>
              </a:spcBef>
              <a:spcAft>
                <a:spcPts val="0"/>
              </a:spcAft>
              <a:buNone/>
            </a:pPr>
            <a:r>
              <a:rPr lang="en" sz="1600">
                <a:solidFill>
                  <a:srgbClr val="FFFFFF"/>
                </a:solidFill>
              </a:rPr>
              <a:t>(he/him)</a:t>
            </a:r>
            <a:endParaRPr sz="1600">
              <a:solidFill>
                <a:srgbClr val="FFFFFF"/>
              </a:solidFill>
            </a:endParaRPr>
          </a:p>
          <a:p>
            <a:pPr indent="0" lvl="0" marL="0" rtl="0" algn="ctr">
              <a:lnSpc>
                <a:spcPct val="100000"/>
              </a:lnSpc>
              <a:spcBef>
                <a:spcPts val="0"/>
              </a:spcBef>
              <a:spcAft>
                <a:spcPts val="0"/>
              </a:spcAft>
              <a:buNone/>
            </a:pPr>
            <a:r>
              <a:rPr lang="en" sz="1600">
                <a:solidFill>
                  <a:srgbClr val="FFFFFF"/>
                </a:solidFill>
              </a:rPr>
              <a:t>2B Software Engineering</a:t>
            </a:r>
            <a:endParaRPr sz="1600">
              <a:solidFill>
                <a:srgbClr val="FFFFFF"/>
              </a:solidFill>
            </a:endParaRPr>
          </a:p>
          <a:p>
            <a:pPr indent="0" lvl="0" marL="0" rtl="0" algn="ctr">
              <a:lnSpc>
                <a:spcPct val="100000"/>
              </a:lnSpc>
              <a:spcBef>
                <a:spcPts val="0"/>
              </a:spcBef>
              <a:spcAft>
                <a:spcPts val="0"/>
              </a:spcAft>
              <a:buNone/>
            </a:pPr>
            <a:r>
              <a:rPr lang="en" sz="1600">
                <a:solidFill>
                  <a:srgbClr val="FFFFFF"/>
                </a:solidFill>
              </a:rPr>
              <a:t>Email: </a:t>
            </a:r>
            <a:r>
              <a:rPr lang="en" sz="1600">
                <a:solidFill>
                  <a:srgbClr val="FFFFFF"/>
                </a:solidFill>
                <a:uFill>
                  <a:noFill/>
                </a:uFill>
                <a:hlinkClick r:id="rId4">
                  <a:extLst>
                    <a:ext uri="{A12FA001-AC4F-418D-AE19-62706E023703}">
                      <ahyp:hlinkClr val="tx"/>
                    </a:ext>
                  </a:extLst>
                </a:hlinkClick>
              </a:rPr>
              <a:t>jack.douglas@uwaterloo.ca</a:t>
            </a:r>
            <a:endParaRPr sz="1600">
              <a:solidFill>
                <a:srgbClr val="FFFFFF"/>
              </a:solidFill>
            </a:endParaRPr>
          </a:p>
          <a:p>
            <a:pPr indent="0" lvl="0" marL="0" rtl="0" algn="ctr">
              <a:lnSpc>
                <a:spcPct val="100000"/>
              </a:lnSpc>
              <a:spcBef>
                <a:spcPts val="0"/>
              </a:spcBef>
              <a:spcAft>
                <a:spcPts val="0"/>
              </a:spcAft>
              <a:buNone/>
            </a:pPr>
            <a:r>
              <a:rPr lang="en" sz="1600">
                <a:solidFill>
                  <a:srgbClr val="FFFFFF"/>
                </a:solidFill>
              </a:rPr>
              <a:t>LinkedIn: </a:t>
            </a:r>
            <a:r>
              <a:rPr lang="en" sz="1600" u="sng">
                <a:solidFill>
                  <a:schemeClr val="hlink"/>
                </a:solidFill>
                <a:hlinkClick r:id="rId5"/>
              </a:rPr>
              <a:t>https://bit.ly/3gWuXUo</a:t>
            </a:r>
            <a:r>
              <a:rPr lang="en" sz="1600">
                <a:solidFill>
                  <a:srgbClr val="FFFFFF"/>
                </a:solidFill>
              </a:rPr>
              <a:t> </a:t>
            </a:r>
            <a:endParaRPr sz="1600">
              <a:solidFill>
                <a:srgbClr val="FFFFFF"/>
              </a:solidFill>
            </a:endParaRPr>
          </a:p>
          <a:p>
            <a:pPr indent="0" lvl="0" marL="914400" rtl="0" algn="ctr">
              <a:lnSpc>
                <a:spcPct val="50000"/>
              </a:lnSpc>
              <a:spcBef>
                <a:spcPts val="0"/>
              </a:spcBef>
              <a:spcAft>
                <a:spcPts val="0"/>
              </a:spcAft>
              <a:buNone/>
            </a:pPr>
            <a:r>
              <a:t/>
            </a:r>
            <a:endParaRPr sz="2000">
              <a:solidFill>
                <a:srgbClr val="FFFFFF"/>
              </a:solidFill>
            </a:endParaRPr>
          </a:p>
          <a:p>
            <a:pPr indent="0" lvl="0" marL="0" rtl="0" algn="ctr">
              <a:lnSpc>
                <a:spcPct val="50000"/>
              </a:lnSpc>
              <a:spcBef>
                <a:spcPts val="1600"/>
              </a:spcBef>
              <a:spcAft>
                <a:spcPts val="0"/>
              </a:spcAft>
              <a:buNone/>
            </a:pPr>
            <a:r>
              <a:t/>
            </a:r>
            <a:endParaRPr sz="2000">
              <a:solidFill>
                <a:srgbClr val="FFFFFF"/>
              </a:solidFill>
            </a:endParaRPr>
          </a:p>
          <a:p>
            <a:pPr indent="0" lvl="0" marL="457200" rtl="0" algn="ctr">
              <a:lnSpc>
                <a:spcPct val="50000"/>
              </a:lnSpc>
              <a:spcBef>
                <a:spcPts val="1600"/>
              </a:spcBef>
              <a:spcAft>
                <a:spcPts val="0"/>
              </a:spcAft>
              <a:buNone/>
            </a:pPr>
            <a:r>
              <a:t/>
            </a:r>
            <a:endParaRPr sz="2000">
              <a:solidFill>
                <a:srgbClr val="FFFFFF"/>
              </a:solidFill>
            </a:endParaRPr>
          </a:p>
          <a:p>
            <a:pPr indent="0" lvl="0" marL="457200" rtl="0" algn="ctr">
              <a:lnSpc>
                <a:spcPct val="50000"/>
              </a:lnSpc>
              <a:spcBef>
                <a:spcPts val="1600"/>
              </a:spcBef>
              <a:spcAft>
                <a:spcPts val="1600"/>
              </a:spcAft>
              <a:buNone/>
            </a:pPr>
            <a:r>
              <a:t/>
            </a:r>
            <a:endParaRPr sz="2000">
              <a:solidFill>
                <a:srgbClr val="FFFFFF"/>
              </a:solidFill>
            </a:endParaRPr>
          </a:p>
        </p:txBody>
      </p:sp>
      <p:pic>
        <p:nvPicPr>
          <p:cNvPr id="67" name="Google Shape;67;p14"/>
          <p:cNvPicPr preferRelativeResize="0"/>
          <p:nvPr/>
        </p:nvPicPr>
        <p:blipFill>
          <a:blip r:embed="rId6">
            <a:alphaModFix/>
          </a:blip>
          <a:stretch>
            <a:fillRect/>
          </a:stretch>
        </p:blipFill>
        <p:spPr>
          <a:xfrm>
            <a:off x="3491549" y="1226237"/>
            <a:ext cx="2328907" cy="1996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chemeClr val="lt1"/>
                </a:solidFill>
              </a:rPr>
              <a:t>Mean Squared Error (Loss Function)</a:t>
            </a:r>
            <a:endParaRPr b="1">
              <a:solidFill>
                <a:srgbClr val="FFFFFF"/>
              </a:solidFill>
            </a:endParaRPr>
          </a:p>
        </p:txBody>
      </p:sp>
      <p:pic>
        <p:nvPicPr>
          <p:cNvPr id="249" name="Google Shape;249;p32"/>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250" name="Google Shape;250;p32"/>
          <p:cNvPicPr preferRelativeResize="0"/>
          <p:nvPr/>
        </p:nvPicPr>
        <p:blipFill>
          <a:blip r:embed="rId4">
            <a:alphaModFix/>
          </a:blip>
          <a:stretch>
            <a:fillRect/>
          </a:stretch>
        </p:blipFill>
        <p:spPr>
          <a:xfrm>
            <a:off x="4712987" y="2401213"/>
            <a:ext cx="4119325" cy="1136375"/>
          </a:xfrm>
          <a:prstGeom prst="rect">
            <a:avLst/>
          </a:prstGeom>
          <a:noFill/>
          <a:ln>
            <a:noFill/>
          </a:ln>
        </p:spPr>
      </p:pic>
      <p:pic>
        <p:nvPicPr>
          <p:cNvPr id="251" name="Google Shape;251;p32"/>
          <p:cNvPicPr preferRelativeResize="0"/>
          <p:nvPr/>
        </p:nvPicPr>
        <p:blipFill>
          <a:blip r:embed="rId5">
            <a:alphaModFix/>
          </a:blip>
          <a:stretch>
            <a:fillRect/>
          </a:stretch>
        </p:blipFill>
        <p:spPr>
          <a:xfrm>
            <a:off x="366275" y="1424656"/>
            <a:ext cx="4119325" cy="30894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Gradient Descent (optimizer)</a:t>
            </a:r>
            <a:endParaRPr b="1">
              <a:solidFill>
                <a:srgbClr val="FFFFFF"/>
              </a:solidFill>
            </a:endParaRPr>
          </a:p>
        </p:txBody>
      </p:sp>
      <p:pic>
        <p:nvPicPr>
          <p:cNvPr id="258" name="Google Shape;258;p33"/>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259" name="Google Shape;259;p33"/>
          <p:cNvPicPr preferRelativeResize="0"/>
          <p:nvPr/>
        </p:nvPicPr>
        <p:blipFill rotWithShape="1">
          <a:blip r:embed="rId4">
            <a:alphaModFix/>
          </a:blip>
          <a:srcRect b="8941" l="0" r="5953" t="2531"/>
          <a:stretch/>
        </p:blipFill>
        <p:spPr>
          <a:xfrm>
            <a:off x="4673072" y="1531850"/>
            <a:ext cx="3800629" cy="2011250"/>
          </a:xfrm>
          <a:prstGeom prst="rect">
            <a:avLst/>
          </a:prstGeom>
          <a:noFill/>
          <a:ln>
            <a:noFill/>
          </a:ln>
        </p:spPr>
      </p:pic>
      <p:pic>
        <p:nvPicPr>
          <p:cNvPr id="260" name="Google Shape;260;p33"/>
          <p:cNvPicPr preferRelativeResize="0"/>
          <p:nvPr/>
        </p:nvPicPr>
        <p:blipFill>
          <a:blip r:embed="rId5">
            <a:alphaModFix/>
          </a:blip>
          <a:stretch>
            <a:fillRect/>
          </a:stretch>
        </p:blipFill>
        <p:spPr>
          <a:xfrm>
            <a:off x="719050" y="1531838"/>
            <a:ext cx="3226608" cy="2011250"/>
          </a:xfrm>
          <a:prstGeom prst="rect">
            <a:avLst/>
          </a:prstGeom>
          <a:noFill/>
          <a:ln>
            <a:noFill/>
          </a:ln>
        </p:spPr>
      </p:pic>
      <p:pic>
        <p:nvPicPr>
          <p:cNvPr id="261" name="Google Shape;261;p33"/>
          <p:cNvPicPr preferRelativeResize="0"/>
          <p:nvPr/>
        </p:nvPicPr>
        <p:blipFill>
          <a:blip r:embed="rId6">
            <a:alphaModFix/>
          </a:blip>
          <a:stretch>
            <a:fillRect/>
          </a:stretch>
        </p:blipFill>
        <p:spPr>
          <a:xfrm>
            <a:off x="2344150" y="3838675"/>
            <a:ext cx="4455700" cy="1038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Content-based Filtering Optimization</a:t>
            </a:r>
            <a:endParaRPr b="1">
              <a:solidFill>
                <a:srgbClr val="FFFFFF"/>
              </a:solidFill>
            </a:endParaRPr>
          </a:p>
        </p:txBody>
      </p:sp>
      <p:pic>
        <p:nvPicPr>
          <p:cNvPr id="268" name="Google Shape;268;p34"/>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269" name="Google Shape;269;p34"/>
          <p:cNvPicPr preferRelativeResize="0"/>
          <p:nvPr/>
        </p:nvPicPr>
        <p:blipFill>
          <a:blip r:embed="rId4">
            <a:alphaModFix/>
          </a:blip>
          <a:stretch>
            <a:fillRect/>
          </a:stretch>
        </p:blipFill>
        <p:spPr>
          <a:xfrm>
            <a:off x="404525" y="1971114"/>
            <a:ext cx="4167474" cy="2110436"/>
          </a:xfrm>
          <a:prstGeom prst="rect">
            <a:avLst/>
          </a:prstGeom>
          <a:noFill/>
          <a:ln>
            <a:noFill/>
          </a:ln>
        </p:spPr>
      </p:pic>
      <p:pic>
        <p:nvPicPr>
          <p:cNvPr id="270" name="Google Shape;270;p34"/>
          <p:cNvPicPr preferRelativeResize="0"/>
          <p:nvPr/>
        </p:nvPicPr>
        <p:blipFill>
          <a:blip r:embed="rId5">
            <a:alphaModFix/>
          </a:blip>
          <a:stretch>
            <a:fillRect/>
          </a:stretch>
        </p:blipFill>
        <p:spPr>
          <a:xfrm>
            <a:off x="5105888" y="3050113"/>
            <a:ext cx="3630686" cy="1031450"/>
          </a:xfrm>
          <a:prstGeom prst="rect">
            <a:avLst/>
          </a:prstGeom>
          <a:noFill/>
          <a:ln>
            <a:noFill/>
          </a:ln>
        </p:spPr>
      </p:pic>
      <p:sp>
        <p:nvSpPr>
          <p:cNvPr id="271" name="Google Shape;271;p34"/>
          <p:cNvSpPr txBox="1"/>
          <p:nvPr/>
        </p:nvSpPr>
        <p:spPr>
          <a:xfrm>
            <a:off x="5730100" y="4241475"/>
            <a:ext cx="2659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Given feature vectors, we are learning the user/parameter vectors</a:t>
            </a:r>
            <a:endParaRPr>
              <a:solidFill>
                <a:schemeClr val="lt1"/>
              </a:solidFill>
            </a:endParaRPr>
          </a:p>
        </p:txBody>
      </p:sp>
      <p:pic>
        <p:nvPicPr>
          <p:cNvPr id="272" name="Google Shape;272;p34"/>
          <p:cNvPicPr preferRelativeResize="0"/>
          <p:nvPr/>
        </p:nvPicPr>
        <p:blipFill>
          <a:blip r:embed="rId6">
            <a:alphaModFix/>
          </a:blip>
          <a:stretch>
            <a:fillRect/>
          </a:stretch>
        </p:blipFill>
        <p:spPr>
          <a:xfrm>
            <a:off x="5452538" y="1314387"/>
            <a:ext cx="2937350" cy="1495575"/>
          </a:xfrm>
          <a:prstGeom prst="rect">
            <a:avLst/>
          </a:prstGeom>
          <a:noFill/>
          <a:ln>
            <a:noFill/>
          </a:ln>
        </p:spPr>
      </p:pic>
      <p:sp>
        <p:nvSpPr>
          <p:cNvPr id="273" name="Google Shape;273;p34"/>
          <p:cNvSpPr txBox="1"/>
          <p:nvPr/>
        </p:nvSpPr>
        <p:spPr>
          <a:xfrm>
            <a:off x="-241600" y="4173900"/>
            <a:ext cx="545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Dataset with explicit ratings and product attributes</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Collaborative Filtering</a:t>
            </a:r>
            <a:endParaRPr b="1">
              <a:solidFill>
                <a:srgbClr val="FFFFFF"/>
              </a:solidFill>
            </a:endParaRPr>
          </a:p>
        </p:txBody>
      </p:sp>
      <p:pic>
        <p:nvPicPr>
          <p:cNvPr id="280" name="Google Shape;280;p35"/>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281" name="Google Shape;281;p35"/>
          <p:cNvSpPr txBox="1"/>
          <p:nvPr/>
        </p:nvSpPr>
        <p:spPr>
          <a:xfrm>
            <a:off x="311700" y="1152475"/>
            <a:ext cx="8621400" cy="3701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lt1"/>
              </a:buClr>
              <a:buSzPts val="1800"/>
              <a:buChar char="●"/>
            </a:pPr>
            <a:r>
              <a:rPr b="1" lang="en" sz="1800">
                <a:solidFill>
                  <a:schemeClr val="lt1"/>
                </a:solidFill>
              </a:rPr>
              <a:t>Collaborative</a:t>
            </a:r>
            <a:r>
              <a:rPr lang="en" sz="1800">
                <a:solidFill>
                  <a:schemeClr val="lt1"/>
                </a:solidFill>
              </a:rPr>
              <a:t>: recommends products that similar users have liked in the past</a:t>
            </a:r>
            <a:endParaRPr sz="1800">
              <a:solidFill>
                <a:schemeClr val="lt1"/>
              </a:solidFill>
            </a:endParaRPr>
          </a:p>
          <a:p>
            <a:pPr indent="-342900" lvl="1" marL="914400" rtl="0" algn="l">
              <a:lnSpc>
                <a:spcPct val="115000"/>
              </a:lnSpc>
              <a:spcBef>
                <a:spcPts val="0"/>
              </a:spcBef>
              <a:spcAft>
                <a:spcPts val="0"/>
              </a:spcAft>
              <a:buClr>
                <a:schemeClr val="lt1"/>
              </a:buClr>
              <a:buSzPts val="1800"/>
              <a:buChar char="○"/>
            </a:pPr>
            <a:r>
              <a:rPr lang="en" sz="1800">
                <a:solidFill>
                  <a:schemeClr val="lt1"/>
                </a:solidFill>
              </a:rPr>
              <a:t>Using the </a:t>
            </a:r>
            <a:r>
              <a:rPr b="1" lang="en" sz="1800">
                <a:solidFill>
                  <a:schemeClr val="lt1"/>
                </a:solidFill>
              </a:rPr>
              <a:t>User - Product</a:t>
            </a:r>
            <a:r>
              <a:rPr lang="en" sz="1800">
                <a:solidFill>
                  <a:schemeClr val="lt1"/>
                </a:solidFill>
              </a:rPr>
              <a:t> and </a:t>
            </a:r>
            <a:r>
              <a:rPr b="1" lang="en" sz="1800">
                <a:solidFill>
                  <a:schemeClr val="lt1"/>
                </a:solidFill>
              </a:rPr>
              <a:t>User - User </a:t>
            </a:r>
            <a:r>
              <a:rPr lang="en" sz="1800">
                <a:solidFill>
                  <a:schemeClr val="lt1"/>
                </a:solidFill>
              </a:rPr>
              <a:t>relationships</a:t>
            </a:r>
            <a:endParaRPr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lang="en" sz="1800">
                <a:solidFill>
                  <a:schemeClr val="lt1"/>
                </a:solidFill>
              </a:rPr>
              <a:t>Types of data used</a:t>
            </a:r>
            <a:endParaRPr sz="1800">
              <a:solidFill>
                <a:schemeClr val="lt1"/>
              </a:solidFill>
            </a:endParaRPr>
          </a:p>
          <a:p>
            <a:pPr indent="-342900" lvl="1" marL="914400" rtl="0" algn="l">
              <a:lnSpc>
                <a:spcPct val="115000"/>
              </a:lnSpc>
              <a:spcBef>
                <a:spcPts val="0"/>
              </a:spcBef>
              <a:spcAft>
                <a:spcPts val="0"/>
              </a:spcAft>
              <a:buClr>
                <a:schemeClr val="lt1"/>
              </a:buClr>
              <a:buSzPts val="1800"/>
              <a:buChar char="○"/>
            </a:pPr>
            <a:r>
              <a:rPr b="1" lang="en" sz="1800">
                <a:solidFill>
                  <a:schemeClr val="lt1"/>
                </a:solidFill>
              </a:rPr>
              <a:t>User behaviour </a:t>
            </a:r>
            <a:r>
              <a:rPr lang="en" sz="1800">
                <a:solidFill>
                  <a:schemeClr val="lt1"/>
                </a:solidFill>
              </a:rPr>
              <a:t>(need many “ratings”)</a:t>
            </a:r>
            <a:endParaRPr sz="1800">
              <a:solidFill>
                <a:schemeClr val="lt1"/>
              </a:solidFill>
            </a:endParaRPr>
          </a:p>
          <a:p>
            <a:pPr indent="0" lvl="0" marL="0" rtl="0" algn="l">
              <a:lnSpc>
                <a:spcPct val="115000"/>
              </a:lnSpc>
              <a:spcBef>
                <a:spcPts val="1200"/>
              </a:spcBef>
              <a:spcAft>
                <a:spcPts val="0"/>
              </a:spcAft>
              <a:buNone/>
            </a:pPr>
            <a:r>
              <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lang="en" sz="1800">
                <a:solidFill>
                  <a:schemeClr val="lt1"/>
                </a:solidFill>
              </a:rPr>
              <a:t>Assume you are given the </a:t>
            </a:r>
            <a:r>
              <a:rPr b="1" lang="en" sz="1800">
                <a:solidFill>
                  <a:schemeClr val="lt1"/>
                </a:solidFill>
              </a:rPr>
              <a:t>user/parameter vector</a:t>
            </a:r>
            <a:r>
              <a:rPr lang="en" sz="1800">
                <a:solidFill>
                  <a:schemeClr val="lt1"/>
                </a:solidFill>
              </a:rPr>
              <a:t>, we must learn the </a:t>
            </a:r>
            <a:r>
              <a:rPr b="1" lang="en" sz="1800">
                <a:solidFill>
                  <a:schemeClr val="lt1"/>
                </a:solidFill>
              </a:rPr>
              <a:t>feature vector</a:t>
            </a:r>
            <a:r>
              <a:rPr lang="en" sz="1800">
                <a:solidFill>
                  <a:schemeClr val="lt1"/>
                </a:solidFill>
              </a:rPr>
              <a:t> using linear regression!</a:t>
            </a:r>
            <a:endParaRPr b="1" sz="18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Collaborative Filtering Optimization</a:t>
            </a:r>
            <a:r>
              <a:rPr b="1" lang="en">
                <a:solidFill>
                  <a:srgbClr val="FFFFFF"/>
                </a:solidFill>
              </a:rPr>
              <a:t> </a:t>
            </a:r>
            <a:endParaRPr b="1">
              <a:solidFill>
                <a:srgbClr val="FFFFFF"/>
              </a:solidFill>
            </a:endParaRPr>
          </a:p>
        </p:txBody>
      </p:sp>
      <p:pic>
        <p:nvPicPr>
          <p:cNvPr id="288" name="Google Shape;288;p36"/>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289" name="Google Shape;289;p36"/>
          <p:cNvPicPr preferRelativeResize="0"/>
          <p:nvPr/>
        </p:nvPicPr>
        <p:blipFill>
          <a:blip r:embed="rId4">
            <a:alphaModFix/>
          </a:blip>
          <a:stretch>
            <a:fillRect/>
          </a:stretch>
        </p:blipFill>
        <p:spPr>
          <a:xfrm>
            <a:off x="432500" y="1876051"/>
            <a:ext cx="4430874" cy="2210575"/>
          </a:xfrm>
          <a:prstGeom prst="rect">
            <a:avLst/>
          </a:prstGeom>
          <a:noFill/>
          <a:ln>
            <a:noFill/>
          </a:ln>
        </p:spPr>
      </p:pic>
      <p:pic>
        <p:nvPicPr>
          <p:cNvPr id="290" name="Google Shape;290;p36"/>
          <p:cNvPicPr preferRelativeResize="0"/>
          <p:nvPr/>
        </p:nvPicPr>
        <p:blipFill>
          <a:blip r:embed="rId5">
            <a:alphaModFix/>
          </a:blip>
          <a:stretch>
            <a:fillRect/>
          </a:stretch>
        </p:blipFill>
        <p:spPr>
          <a:xfrm>
            <a:off x="5221100" y="2931500"/>
            <a:ext cx="3611200" cy="1105750"/>
          </a:xfrm>
          <a:prstGeom prst="rect">
            <a:avLst/>
          </a:prstGeom>
          <a:noFill/>
          <a:ln>
            <a:noFill/>
          </a:ln>
        </p:spPr>
      </p:pic>
      <p:sp>
        <p:nvSpPr>
          <p:cNvPr id="291" name="Google Shape;291;p36"/>
          <p:cNvSpPr txBox="1"/>
          <p:nvPr/>
        </p:nvSpPr>
        <p:spPr>
          <a:xfrm>
            <a:off x="5696788" y="4086625"/>
            <a:ext cx="2659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Given user/parameter vectors, we are learning the feature vectors</a:t>
            </a:r>
            <a:endParaRPr>
              <a:solidFill>
                <a:schemeClr val="lt1"/>
              </a:solidFill>
            </a:endParaRPr>
          </a:p>
        </p:txBody>
      </p:sp>
      <p:sp>
        <p:nvSpPr>
          <p:cNvPr id="292" name="Google Shape;292;p36"/>
          <p:cNvSpPr txBox="1"/>
          <p:nvPr/>
        </p:nvSpPr>
        <p:spPr>
          <a:xfrm>
            <a:off x="-81912" y="4158775"/>
            <a:ext cx="545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Dataset with explicit ratings and without product attributes</a:t>
            </a:r>
            <a:endParaRPr>
              <a:solidFill>
                <a:schemeClr val="lt1"/>
              </a:solidFill>
            </a:endParaRPr>
          </a:p>
        </p:txBody>
      </p:sp>
      <p:pic>
        <p:nvPicPr>
          <p:cNvPr id="293" name="Google Shape;293;p36"/>
          <p:cNvPicPr preferRelativeResize="0"/>
          <p:nvPr/>
        </p:nvPicPr>
        <p:blipFill>
          <a:blip r:embed="rId6">
            <a:alphaModFix/>
          </a:blip>
          <a:stretch>
            <a:fillRect/>
          </a:stretch>
        </p:blipFill>
        <p:spPr>
          <a:xfrm>
            <a:off x="5452538" y="1314387"/>
            <a:ext cx="2937350" cy="1495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Advantages &amp; Disadvantages</a:t>
            </a:r>
            <a:endParaRPr b="1">
              <a:solidFill>
                <a:srgbClr val="FFFFFF"/>
              </a:solidFill>
            </a:endParaRPr>
          </a:p>
        </p:txBody>
      </p:sp>
      <p:pic>
        <p:nvPicPr>
          <p:cNvPr id="300" name="Google Shape;300;p37"/>
          <p:cNvPicPr preferRelativeResize="0"/>
          <p:nvPr/>
        </p:nvPicPr>
        <p:blipFill>
          <a:blip r:embed="rId3">
            <a:alphaModFix/>
          </a:blip>
          <a:stretch>
            <a:fillRect/>
          </a:stretch>
        </p:blipFill>
        <p:spPr>
          <a:xfrm>
            <a:off x="8226875" y="0"/>
            <a:ext cx="917125" cy="917150"/>
          </a:xfrm>
          <a:prstGeom prst="rect">
            <a:avLst/>
          </a:prstGeom>
          <a:noFill/>
          <a:ln>
            <a:noFill/>
          </a:ln>
        </p:spPr>
      </p:pic>
      <p:pic>
        <p:nvPicPr>
          <p:cNvPr id="301" name="Google Shape;301;p37"/>
          <p:cNvPicPr preferRelativeResize="0"/>
          <p:nvPr/>
        </p:nvPicPr>
        <p:blipFill>
          <a:blip r:embed="rId4">
            <a:alphaModFix/>
          </a:blip>
          <a:stretch>
            <a:fillRect/>
          </a:stretch>
        </p:blipFill>
        <p:spPr>
          <a:xfrm>
            <a:off x="1100675" y="1212600"/>
            <a:ext cx="7110650" cy="35718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txBox="1"/>
          <p:nvPr>
            <p:ph type="title"/>
          </p:nvPr>
        </p:nvSpPr>
        <p:spPr>
          <a:xfrm>
            <a:off x="311700" y="2119500"/>
            <a:ext cx="8520600" cy="7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520">
                <a:solidFill>
                  <a:srgbClr val="FFFFFF"/>
                </a:solidFill>
              </a:rPr>
              <a:t>Movie Recommendation Notebook</a:t>
            </a:r>
            <a:endParaRPr b="1" sz="3520">
              <a:solidFill>
                <a:srgbClr val="FFFFFF"/>
              </a:solidFill>
            </a:endParaRPr>
          </a:p>
        </p:txBody>
      </p:sp>
      <p:pic>
        <p:nvPicPr>
          <p:cNvPr id="308" name="Google Shape;308;p38"/>
          <p:cNvPicPr preferRelativeResize="0"/>
          <p:nvPr/>
        </p:nvPicPr>
        <p:blipFill>
          <a:blip r:embed="rId3">
            <a:alphaModFix/>
          </a:blip>
          <a:stretch>
            <a:fillRect/>
          </a:stretch>
        </p:blipFill>
        <p:spPr>
          <a:xfrm>
            <a:off x="8226875" y="0"/>
            <a:ext cx="917125" cy="917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Deep Learning Recommender Systems</a:t>
            </a:r>
            <a:endParaRPr b="1">
              <a:solidFill>
                <a:srgbClr val="FFFFFF"/>
              </a:solidFill>
            </a:endParaRPr>
          </a:p>
        </p:txBody>
      </p:sp>
      <p:pic>
        <p:nvPicPr>
          <p:cNvPr id="315" name="Google Shape;315;p39"/>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316" name="Google Shape;316;p39"/>
          <p:cNvSpPr txBox="1"/>
          <p:nvPr/>
        </p:nvSpPr>
        <p:spPr>
          <a:xfrm>
            <a:off x="311700" y="1152475"/>
            <a:ext cx="8621400" cy="3701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lt1"/>
              </a:buClr>
              <a:buSzPts val="1800"/>
              <a:buChar char="●"/>
            </a:pPr>
            <a:r>
              <a:rPr lang="en" sz="1800">
                <a:solidFill>
                  <a:srgbClr val="FFFFFF"/>
                </a:solidFill>
              </a:rPr>
              <a:t>Deep learning (DL) refers to machine learning techniques which use artificial neural networks (ANNs)</a:t>
            </a:r>
            <a:endParaRPr sz="1800">
              <a:solidFill>
                <a:srgbClr val="FFFFFF"/>
              </a:solidFill>
            </a:endParaRPr>
          </a:p>
          <a:p>
            <a:pPr indent="-342900" lvl="1" marL="914400" rtl="0" algn="l">
              <a:lnSpc>
                <a:spcPct val="115000"/>
              </a:lnSpc>
              <a:spcBef>
                <a:spcPts val="0"/>
              </a:spcBef>
              <a:spcAft>
                <a:spcPts val="0"/>
              </a:spcAft>
              <a:buClr>
                <a:srgbClr val="FFFFFF"/>
              </a:buClr>
              <a:buSzPts val="1800"/>
              <a:buChar char="○"/>
            </a:pPr>
            <a:r>
              <a:rPr lang="en" sz="1800">
                <a:solidFill>
                  <a:srgbClr val="FFFFFF"/>
                </a:solidFill>
              </a:rPr>
              <a:t>UW DSC Neural Networks Workshop: </a:t>
            </a:r>
            <a:r>
              <a:rPr lang="en" sz="1800" u="sng">
                <a:solidFill>
                  <a:schemeClr val="hlink"/>
                </a:solidFill>
                <a:hlinkClick r:id="rId4"/>
              </a:rPr>
              <a:t>https://bit.ly/3B5vgo1</a:t>
            </a:r>
            <a:r>
              <a:rPr lang="en" sz="1800">
                <a:solidFill>
                  <a:srgbClr val="FFFFFF"/>
                </a:solidFill>
              </a:rPr>
              <a:t> </a:t>
            </a:r>
            <a:endParaRPr sz="1800">
              <a:solidFill>
                <a:srgbClr val="FFFFFF"/>
              </a:solidFill>
            </a:endParaRPr>
          </a:p>
          <a:p>
            <a:pPr indent="0" lvl="0" marL="457200" rtl="0" algn="l">
              <a:lnSpc>
                <a:spcPct val="115000"/>
              </a:lnSpc>
              <a:spcBef>
                <a:spcPts val="1200"/>
              </a:spcBef>
              <a:spcAft>
                <a:spcPts val="0"/>
              </a:spcAft>
              <a:buNone/>
            </a:pPr>
            <a:r>
              <a:t/>
            </a:r>
            <a:endParaRPr b="1" sz="1800">
              <a:solidFill>
                <a:srgbClr val="FFFFFF"/>
              </a:solidFill>
            </a:endParaRPr>
          </a:p>
          <a:p>
            <a:pPr indent="-342900" lvl="0" marL="457200" rtl="0" algn="l">
              <a:lnSpc>
                <a:spcPct val="115000"/>
              </a:lnSpc>
              <a:spcBef>
                <a:spcPts val="1200"/>
              </a:spcBef>
              <a:spcAft>
                <a:spcPts val="0"/>
              </a:spcAft>
              <a:buClr>
                <a:srgbClr val="FFFFFF"/>
              </a:buClr>
              <a:buSzPts val="1800"/>
              <a:buChar char="●"/>
            </a:pPr>
            <a:r>
              <a:rPr lang="en" sz="1800">
                <a:solidFill>
                  <a:srgbClr val="FFFFFF"/>
                </a:solidFill>
              </a:rPr>
              <a:t>DL recommender systems aim to understand the stand relationships discussed and learns the </a:t>
            </a:r>
            <a:r>
              <a:rPr b="1" lang="en" sz="1800">
                <a:solidFill>
                  <a:srgbClr val="FFFFFF"/>
                </a:solidFill>
              </a:rPr>
              <a:t>feature vector</a:t>
            </a:r>
            <a:r>
              <a:rPr lang="en" sz="1800">
                <a:solidFill>
                  <a:srgbClr val="FFFFFF"/>
                </a:solidFill>
              </a:rPr>
              <a:t> inside the neural networks</a:t>
            </a:r>
            <a:endParaRPr sz="1800">
              <a:solidFill>
                <a:srgbClr val="FFFFFF"/>
              </a:solidFill>
            </a:endParaRPr>
          </a:p>
          <a:p>
            <a:pPr indent="0" lvl="0" marL="457200" rtl="0" algn="l">
              <a:lnSpc>
                <a:spcPct val="115000"/>
              </a:lnSpc>
              <a:spcBef>
                <a:spcPts val="1200"/>
              </a:spcBef>
              <a:spcAft>
                <a:spcPts val="0"/>
              </a:spcAft>
              <a:buNone/>
            </a:pPr>
            <a:r>
              <a:t/>
            </a:r>
            <a:endParaRPr b="1" sz="1800">
              <a:solidFill>
                <a:srgbClr val="FFFFFF"/>
              </a:solidFill>
            </a:endParaRPr>
          </a:p>
          <a:p>
            <a:pPr indent="-342900" lvl="0" marL="457200" rtl="0" algn="l">
              <a:lnSpc>
                <a:spcPct val="115000"/>
              </a:lnSpc>
              <a:spcBef>
                <a:spcPts val="1200"/>
              </a:spcBef>
              <a:spcAft>
                <a:spcPts val="0"/>
              </a:spcAft>
              <a:buClr>
                <a:srgbClr val="FFFFFF"/>
              </a:buClr>
              <a:buSzPts val="1800"/>
              <a:buChar char="●"/>
            </a:pPr>
            <a:r>
              <a:rPr lang="en" sz="1800">
                <a:solidFill>
                  <a:srgbClr val="FFFFFF"/>
                </a:solidFill>
              </a:rPr>
              <a:t>TensorFlow Recommenders Library: </a:t>
            </a:r>
            <a:r>
              <a:rPr lang="en" sz="1800" u="sng">
                <a:solidFill>
                  <a:schemeClr val="hlink"/>
                </a:solidFill>
                <a:hlinkClick r:id="rId5"/>
              </a:rPr>
              <a:t>https://www.tensorflow.org/recommenders</a:t>
            </a:r>
            <a:r>
              <a:rPr lang="en" sz="1800">
                <a:solidFill>
                  <a:srgbClr val="FFFFFF"/>
                </a:solidFill>
              </a:rPr>
              <a:t> </a:t>
            </a:r>
            <a:endParaRPr sz="18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Resources</a:t>
            </a:r>
            <a:endParaRPr b="1">
              <a:solidFill>
                <a:srgbClr val="FFFFFF"/>
              </a:solidFill>
            </a:endParaRPr>
          </a:p>
        </p:txBody>
      </p:sp>
      <p:pic>
        <p:nvPicPr>
          <p:cNvPr id="323" name="Google Shape;323;p40"/>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324" name="Google Shape;324;p40"/>
          <p:cNvSpPr txBox="1"/>
          <p:nvPr/>
        </p:nvSpPr>
        <p:spPr>
          <a:xfrm>
            <a:off x="311700" y="1152475"/>
            <a:ext cx="8621400" cy="3701400"/>
          </a:xfrm>
          <a:prstGeom prst="rect">
            <a:avLst/>
          </a:prstGeom>
          <a:noFill/>
          <a:ln>
            <a:noFill/>
          </a:ln>
        </p:spPr>
        <p:txBody>
          <a:bodyPr anchorCtr="0" anchor="t" bIns="91425" lIns="91425" spcFirstLastPara="1" rIns="91425" wrap="square" tIns="91425">
            <a:normAutofit fontScale="77500"/>
          </a:bodyPr>
          <a:lstStyle/>
          <a:p>
            <a:pPr indent="-317182" lvl="0" marL="457200" rtl="0" algn="l">
              <a:lnSpc>
                <a:spcPct val="115000"/>
              </a:lnSpc>
              <a:spcBef>
                <a:spcPts val="0"/>
              </a:spcBef>
              <a:spcAft>
                <a:spcPts val="0"/>
              </a:spcAft>
              <a:buClr>
                <a:srgbClr val="FFFFFF"/>
              </a:buClr>
              <a:buSzPct val="100000"/>
              <a:buChar char="●"/>
            </a:pPr>
            <a:r>
              <a:rPr lang="en" sz="1800">
                <a:solidFill>
                  <a:schemeClr val="lt1"/>
                </a:solidFill>
              </a:rPr>
              <a:t>An In-Depth Guide to How Recommender Systems Work: </a:t>
            </a:r>
            <a:r>
              <a:rPr lang="en" sz="1800" u="sng">
                <a:solidFill>
                  <a:schemeClr val="hlink"/>
                </a:solidFill>
                <a:hlinkClick r:id="rId4"/>
              </a:rPr>
              <a:t>https://builtin.com/data-science/recommender-systems</a:t>
            </a:r>
            <a:endParaRPr sz="1800">
              <a:solidFill>
                <a:srgbClr val="FFFFFF"/>
              </a:solidFill>
            </a:endParaRPr>
          </a:p>
          <a:p>
            <a:pPr indent="0" lvl="0" marL="0" rtl="0" algn="l">
              <a:lnSpc>
                <a:spcPct val="115000"/>
              </a:lnSpc>
              <a:spcBef>
                <a:spcPts val="1200"/>
              </a:spcBef>
              <a:spcAft>
                <a:spcPts val="0"/>
              </a:spcAft>
              <a:buNone/>
            </a:pPr>
            <a:r>
              <a:t/>
            </a:r>
            <a:endParaRPr sz="1800">
              <a:solidFill>
                <a:srgbClr val="FFFFFF"/>
              </a:solidFill>
            </a:endParaRPr>
          </a:p>
          <a:p>
            <a:pPr indent="-317182" lvl="0" marL="457200" rtl="0" algn="l">
              <a:lnSpc>
                <a:spcPct val="115000"/>
              </a:lnSpc>
              <a:spcBef>
                <a:spcPts val="1200"/>
              </a:spcBef>
              <a:spcAft>
                <a:spcPts val="0"/>
              </a:spcAft>
              <a:buClr>
                <a:srgbClr val="FFFFFF"/>
              </a:buClr>
              <a:buSzPct val="100000"/>
              <a:buChar char="●"/>
            </a:pPr>
            <a:r>
              <a:rPr lang="en" sz="1800">
                <a:solidFill>
                  <a:srgbClr val="FFFFFF"/>
                </a:solidFill>
              </a:rPr>
              <a:t>Machine Learning by Andrew Ng: </a:t>
            </a:r>
            <a:r>
              <a:rPr lang="en" sz="1800" u="sng">
                <a:solidFill>
                  <a:schemeClr val="hlink"/>
                </a:solidFill>
                <a:hlinkClick r:id="rId5"/>
              </a:rPr>
              <a:t>https://www.coursera.org/learn/machine-learning/home/welcome</a:t>
            </a:r>
            <a:endParaRPr sz="1800">
              <a:solidFill>
                <a:srgbClr val="FFFFFF"/>
              </a:solidFill>
            </a:endParaRPr>
          </a:p>
          <a:p>
            <a:pPr indent="0" lvl="0" marL="0" rtl="0" algn="l">
              <a:lnSpc>
                <a:spcPct val="115000"/>
              </a:lnSpc>
              <a:spcBef>
                <a:spcPts val="1200"/>
              </a:spcBef>
              <a:spcAft>
                <a:spcPts val="0"/>
              </a:spcAft>
              <a:buNone/>
            </a:pPr>
            <a:r>
              <a:t/>
            </a:r>
            <a:endParaRPr sz="1800">
              <a:solidFill>
                <a:srgbClr val="FFFFFF"/>
              </a:solidFill>
            </a:endParaRPr>
          </a:p>
          <a:p>
            <a:pPr indent="-317182" lvl="0" marL="457200" rtl="0" algn="l">
              <a:lnSpc>
                <a:spcPct val="115000"/>
              </a:lnSpc>
              <a:spcBef>
                <a:spcPts val="1200"/>
              </a:spcBef>
              <a:spcAft>
                <a:spcPts val="0"/>
              </a:spcAft>
              <a:buClr>
                <a:srgbClr val="FFFFFF"/>
              </a:buClr>
              <a:buSzPct val="100000"/>
              <a:buChar char="●"/>
            </a:pPr>
            <a:r>
              <a:rPr lang="en" sz="1800">
                <a:solidFill>
                  <a:schemeClr val="lt1"/>
                </a:solidFill>
              </a:rPr>
              <a:t>Movie Recommender Systems by Memphis Meng: </a:t>
            </a:r>
            <a:r>
              <a:rPr lang="en" sz="1800" u="sng">
                <a:solidFill>
                  <a:schemeClr val="hlink"/>
                </a:solidFill>
                <a:hlinkClick r:id="rId6"/>
              </a:rPr>
              <a:t>https://towardsdatascience.com/movie-recommendation-system-based-on-movielens-ef0df580cd0e</a:t>
            </a:r>
            <a:r>
              <a:rPr lang="en" sz="1800">
                <a:solidFill>
                  <a:srgbClr val="FFFFFF"/>
                </a:solidFill>
              </a:rPr>
              <a:t>  </a:t>
            </a:r>
            <a:endParaRPr sz="1800">
              <a:solidFill>
                <a:srgbClr val="FFFFFF"/>
              </a:solidFill>
            </a:endParaRPr>
          </a:p>
          <a:p>
            <a:pPr indent="0" lvl="0" marL="0" rtl="0" algn="l">
              <a:lnSpc>
                <a:spcPct val="115000"/>
              </a:lnSpc>
              <a:spcBef>
                <a:spcPts val="1200"/>
              </a:spcBef>
              <a:spcAft>
                <a:spcPts val="0"/>
              </a:spcAft>
              <a:buNone/>
            </a:pPr>
            <a:r>
              <a:t/>
            </a:r>
            <a:endParaRPr sz="1800">
              <a:solidFill>
                <a:srgbClr val="FFFFFF"/>
              </a:solidFill>
            </a:endParaRPr>
          </a:p>
          <a:p>
            <a:pPr indent="-317182" lvl="0" marL="457200" rtl="0" algn="l">
              <a:lnSpc>
                <a:spcPct val="115000"/>
              </a:lnSpc>
              <a:spcBef>
                <a:spcPts val="1200"/>
              </a:spcBef>
              <a:spcAft>
                <a:spcPts val="0"/>
              </a:spcAft>
              <a:buClr>
                <a:srgbClr val="FFFFFF"/>
              </a:buClr>
              <a:buSzPct val="100000"/>
              <a:buChar char="●"/>
            </a:pPr>
            <a:r>
              <a:rPr lang="en" sz="1800">
                <a:solidFill>
                  <a:srgbClr val="FFFFFF"/>
                </a:solidFill>
              </a:rPr>
              <a:t>UWaterloo Data Science Channel: </a:t>
            </a:r>
            <a:r>
              <a:rPr lang="en" sz="1800" u="sng">
                <a:solidFill>
                  <a:schemeClr val="hlink"/>
                </a:solidFill>
                <a:hlinkClick r:id="rId7"/>
              </a:rPr>
              <a:t>https://www.youtube.com/channel/UCknY88pglf2xz_S72WHIDxg</a:t>
            </a:r>
            <a:r>
              <a:rPr lang="en" sz="1800">
                <a:solidFill>
                  <a:srgbClr val="FFFFFF"/>
                </a:solidFill>
              </a:rPr>
              <a:t> </a:t>
            </a:r>
            <a:endParaRPr sz="1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Workshop Overview</a:t>
            </a:r>
            <a:endParaRPr b="1">
              <a:solidFill>
                <a:srgbClr val="FFFFFF"/>
              </a:solidFill>
            </a:endParaRPr>
          </a:p>
        </p:txBody>
      </p:sp>
      <p:pic>
        <p:nvPicPr>
          <p:cNvPr id="74" name="Google Shape;74;p15"/>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75" name="Google Shape;75;p15"/>
          <p:cNvSpPr txBox="1"/>
          <p:nvPr/>
        </p:nvSpPr>
        <p:spPr>
          <a:xfrm>
            <a:off x="311700" y="1152475"/>
            <a:ext cx="8621400" cy="3701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5000"/>
              </a:lnSpc>
              <a:spcBef>
                <a:spcPts val="0"/>
              </a:spcBef>
              <a:spcAft>
                <a:spcPts val="0"/>
              </a:spcAft>
              <a:buNone/>
            </a:pPr>
            <a:r>
              <a:rPr b="1" lang="en" sz="2000">
                <a:solidFill>
                  <a:schemeClr val="lt1"/>
                </a:solidFill>
              </a:rPr>
              <a:t>Intended Audience: </a:t>
            </a:r>
            <a:r>
              <a:rPr lang="en" sz="2000">
                <a:solidFill>
                  <a:schemeClr val="lt1"/>
                </a:solidFill>
              </a:rPr>
              <a:t>Beginner to Intermediate Data Scientists</a:t>
            </a:r>
            <a:endParaRPr sz="2000">
              <a:solidFill>
                <a:schemeClr val="lt1"/>
              </a:solidFill>
            </a:endParaRPr>
          </a:p>
          <a:p>
            <a:pPr indent="0" lvl="0" marL="0" rtl="0" algn="l">
              <a:lnSpc>
                <a:spcPct val="105000"/>
              </a:lnSpc>
              <a:spcBef>
                <a:spcPts val="1200"/>
              </a:spcBef>
              <a:spcAft>
                <a:spcPts val="0"/>
              </a:spcAft>
              <a:buNone/>
            </a:pPr>
            <a:r>
              <a:t/>
            </a:r>
            <a:endParaRPr sz="2000">
              <a:solidFill>
                <a:schemeClr val="lt1"/>
              </a:solidFill>
            </a:endParaRPr>
          </a:p>
          <a:p>
            <a:pPr indent="0" lvl="0" marL="0" rtl="0" algn="l">
              <a:lnSpc>
                <a:spcPct val="105000"/>
              </a:lnSpc>
              <a:spcBef>
                <a:spcPts val="1200"/>
              </a:spcBef>
              <a:spcAft>
                <a:spcPts val="0"/>
              </a:spcAft>
              <a:buNone/>
            </a:pPr>
            <a:r>
              <a:rPr b="1" lang="en" sz="2000">
                <a:solidFill>
                  <a:schemeClr val="lt1"/>
                </a:solidFill>
              </a:rPr>
              <a:t>Goals:</a:t>
            </a:r>
            <a:endParaRPr sz="2000">
              <a:solidFill>
                <a:schemeClr val="lt1"/>
              </a:solidFill>
            </a:endParaRPr>
          </a:p>
          <a:p>
            <a:pPr indent="-355600" lvl="0" marL="457200" rtl="0" algn="l">
              <a:lnSpc>
                <a:spcPct val="105000"/>
              </a:lnSpc>
              <a:spcBef>
                <a:spcPts val="1200"/>
              </a:spcBef>
              <a:spcAft>
                <a:spcPts val="0"/>
              </a:spcAft>
              <a:buClr>
                <a:schemeClr val="lt1"/>
              </a:buClr>
              <a:buSzPts val="2000"/>
              <a:buChar char="●"/>
            </a:pPr>
            <a:r>
              <a:rPr lang="en" sz="2000">
                <a:solidFill>
                  <a:schemeClr val="lt1"/>
                </a:solidFill>
              </a:rPr>
              <a:t>Learn about what recommender systems do and the types of data that you will see in the real world</a:t>
            </a:r>
            <a:endParaRPr sz="2000">
              <a:solidFill>
                <a:schemeClr val="lt1"/>
              </a:solidFill>
            </a:endParaRPr>
          </a:p>
          <a:p>
            <a:pPr indent="0" lvl="0" marL="0" rtl="0" algn="l">
              <a:lnSpc>
                <a:spcPct val="105000"/>
              </a:lnSpc>
              <a:spcBef>
                <a:spcPts val="1200"/>
              </a:spcBef>
              <a:spcAft>
                <a:spcPts val="0"/>
              </a:spcAft>
              <a:buNone/>
            </a:pPr>
            <a:r>
              <a:t/>
            </a:r>
            <a:endParaRPr sz="1000">
              <a:solidFill>
                <a:schemeClr val="lt1"/>
              </a:solidFill>
            </a:endParaRPr>
          </a:p>
          <a:p>
            <a:pPr indent="-355600" lvl="0" marL="457200" rtl="0" algn="l">
              <a:lnSpc>
                <a:spcPct val="105000"/>
              </a:lnSpc>
              <a:spcBef>
                <a:spcPts val="1200"/>
              </a:spcBef>
              <a:spcAft>
                <a:spcPts val="0"/>
              </a:spcAft>
              <a:buClr>
                <a:schemeClr val="lt1"/>
              </a:buClr>
              <a:buSzPts val="2000"/>
              <a:buChar char="●"/>
            </a:pPr>
            <a:r>
              <a:rPr lang="en" sz="2000">
                <a:solidFill>
                  <a:schemeClr val="lt1"/>
                </a:solidFill>
              </a:rPr>
              <a:t>Learn about the two main types of recommender systems</a:t>
            </a:r>
            <a:endParaRPr sz="2000">
              <a:solidFill>
                <a:schemeClr val="lt1"/>
              </a:solidFill>
            </a:endParaRPr>
          </a:p>
          <a:p>
            <a:pPr indent="0" lvl="0" marL="457200" rtl="0" algn="l">
              <a:lnSpc>
                <a:spcPct val="105000"/>
              </a:lnSpc>
              <a:spcBef>
                <a:spcPts val="1200"/>
              </a:spcBef>
              <a:spcAft>
                <a:spcPts val="0"/>
              </a:spcAft>
              <a:buNone/>
            </a:pPr>
            <a:r>
              <a:t/>
            </a:r>
            <a:endParaRPr sz="1000">
              <a:solidFill>
                <a:schemeClr val="lt1"/>
              </a:solidFill>
            </a:endParaRPr>
          </a:p>
          <a:p>
            <a:pPr indent="-355600" lvl="0" marL="457200" rtl="0" algn="l">
              <a:lnSpc>
                <a:spcPct val="105000"/>
              </a:lnSpc>
              <a:spcBef>
                <a:spcPts val="1200"/>
              </a:spcBef>
              <a:spcAft>
                <a:spcPts val="0"/>
              </a:spcAft>
              <a:buClr>
                <a:schemeClr val="lt1"/>
              </a:buClr>
              <a:buSzPts val="2000"/>
              <a:buChar char="●"/>
            </a:pPr>
            <a:r>
              <a:rPr lang="en" sz="2000">
                <a:solidFill>
                  <a:schemeClr val="lt1"/>
                </a:solidFill>
              </a:rPr>
              <a:t>Learn how to implement a recommender system on your own</a:t>
            </a:r>
            <a:endParaRPr sz="2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Workshop Outline</a:t>
            </a:r>
            <a:endParaRPr b="1">
              <a:solidFill>
                <a:srgbClr val="FFFFFF"/>
              </a:solidFill>
            </a:endParaRPr>
          </a:p>
        </p:txBody>
      </p:sp>
      <p:pic>
        <p:nvPicPr>
          <p:cNvPr id="82" name="Google Shape;82;p16"/>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83" name="Google Shape;83;p16"/>
          <p:cNvSpPr txBox="1"/>
          <p:nvPr/>
        </p:nvSpPr>
        <p:spPr>
          <a:xfrm>
            <a:off x="311700" y="1152475"/>
            <a:ext cx="8621400" cy="3701400"/>
          </a:xfrm>
          <a:prstGeom prst="rect">
            <a:avLst/>
          </a:prstGeom>
          <a:noFill/>
          <a:ln>
            <a:noFill/>
          </a:ln>
        </p:spPr>
        <p:txBody>
          <a:bodyPr anchorCtr="0" anchor="t" bIns="91425" lIns="91425" spcFirstLastPara="1" rIns="91425" wrap="square" tIns="91425">
            <a:normAutofit/>
          </a:bodyPr>
          <a:lstStyle/>
          <a:p>
            <a:pPr indent="-355600" lvl="0" marL="457200" rtl="0" algn="l">
              <a:lnSpc>
                <a:spcPct val="105000"/>
              </a:lnSpc>
              <a:spcBef>
                <a:spcPts val="0"/>
              </a:spcBef>
              <a:spcAft>
                <a:spcPts val="0"/>
              </a:spcAft>
              <a:buClr>
                <a:srgbClr val="FFFFFF"/>
              </a:buClr>
              <a:buSzPts val="2000"/>
              <a:buAutoNum type="arabicPeriod"/>
            </a:pPr>
            <a:r>
              <a:rPr lang="en" sz="2000">
                <a:solidFill>
                  <a:schemeClr val="lt1"/>
                </a:solidFill>
              </a:rPr>
              <a:t>What is a Recommender System?</a:t>
            </a:r>
            <a:endParaRPr sz="2000">
              <a:solidFill>
                <a:srgbClr val="FFFFFF"/>
              </a:solidFill>
            </a:endParaRPr>
          </a:p>
          <a:p>
            <a:pPr indent="-355600" lvl="0" marL="457200" rtl="0" algn="l">
              <a:lnSpc>
                <a:spcPct val="105000"/>
              </a:lnSpc>
              <a:spcBef>
                <a:spcPts val="0"/>
              </a:spcBef>
              <a:spcAft>
                <a:spcPts val="0"/>
              </a:spcAft>
              <a:buClr>
                <a:srgbClr val="FFFFFF"/>
              </a:buClr>
              <a:buSzPts val="2000"/>
              <a:buAutoNum type="arabicPeriod"/>
            </a:pPr>
            <a:r>
              <a:rPr lang="en" sz="2000">
                <a:solidFill>
                  <a:srgbClr val="FFFFFF"/>
                </a:solidFill>
              </a:rPr>
              <a:t>Motivation</a:t>
            </a:r>
            <a:endParaRPr sz="2000">
              <a:solidFill>
                <a:srgbClr val="FFFFFF"/>
              </a:solidFill>
            </a:endParaRPr>
          </a:p>
          <a:p>
            <a:pPr indent="-355600" lvl="0" marL="457200" rtl="0" algn="l">
              <a:lnSpc>
                <a:spcPct val="105000"/>
              </a:lnSpc>
              <a:spcBef>
                <a:spcPts val="0"/>
              </a:spcBef>
              <a:spcAft>
                <a:spcPts val="0"/>
              </a:spcAft>
              <a:buClr>
                <a:srgbClr val="FFFFFF"/>
              </a:buClr>
              <a:buSzPts val="2000"/>
              <a:buAutoNum type="arabicPeriod"/>
            </a:pPr>
            <a:r>
              <a:rPr lang="en" sz="2000">
                <a:solidFill>
                  <a:srgbClr val="FFFFFF"/>
                </a:solidFill>
              </a:rPr>
              <a:t>How Recommender Systems Work</a:t>
            </a:r>
            <a:endParaRPr sz="2000">
              <a:solidFill>
                <a:srgbClr val="FFFFFF"/>
              </a:solidFill>
            </a:endParaRPr>
          </a:p>
          <a:p>
            <a:pPr indent="-355600" lvl="0" marL="457200" rtl="0" algn="l">
              <a:lnSpc>
                <a:spcPct val="105000"/>
              </a:lnSpc>
              <a:spcBef>
                <a:spcPts val="0"/>
              </a:spcBef>
              <a:spcAft>
                <a:spcPts val="0"/>
              </a:spcAft>
              <a:buClr>
                <a:srgbClr val="FFFFFF"/>
              </a:buClr>
              <a:buSzPts val="2000"/>
              <a:buAutoNum type="arabicPeriod"/>
            </a:pPr>
            <a:r>
              <a:rPr lang="en" sz="2000">
                <a:solidFill>
                  <a:srgbClr val="FFFFFF"/>
                </a:solidFill>
              </a:rPr>
              <a:t>Types of Data </a:t>
            </a:r>
            <a:endParaRPr sz="2000">
              <a:solidFill>
                <a:srgbClr val="FFFFFF"/>
              </a:solidFill>
            </a:endParaRPr>
          </a:p>
          <a:p>
            <a:pPr indent="-355600" lvl="0" marL="457200" rtl="0" algn="l">
              <a:lnSpc>
                <a:spcPct val="105000"/>
              </a:lnSpc>
              <a:spcBef>
                <a:spcPts val="0"/>
              </a:spcBef>
              <a:spcAft>
                <a:spcPts val="0"/>
              </a:spcAft>
              <a:buClr>
                <a:srgbClr val="FFFFFF"/>
              </a:buClr>
              <a:buSzPts val="2000"/>
              <a:buAutoNum type="arabicPeriod"/>
            </a:pPr>
            <a:r>
              <a:rPr lang="en" sz="2000">
                <a:solidFill>
                  <a:srgbClr val="FFFFFF"/>
                </a:solidFill>
              </a:rPr>
              <a:t>Useful Notation</a:t>
            </a:r>
            <a:endParaRPr sz="2000">
              <a:solidFill>
                <a:srgbClr val="FFFFFF"/>
              </a:solidFill>
            </a:endParaRPr>
          </a:p>
          <a:p>
            <a:pPr indent="-355600" lvl="0" marL="457200" rtl="0" algn="l">
              <a:lnSpc>
                <a:spcPct val="105000"/>
              </a:lnSpc>
              <a:spcBef>
                <a:spcPts val="0"/>
              </a:spcBef>
              <a:spcAft>
                <a:spcPts val="0"/>
              </a:spcAft>
              <a:buClr>
                <a:srgbClr val="FFFFFF"/>
              </a:buClr>
              <a:buSzPts val="2000"/>
              <a:buAutoNum type="arabicPeriod"/>
            </a:pPr>
            <a:r>
              <a:rPr lang="en" sz="2000">
                <a:solidFill>
                  <a:srgbClr val="FFFFFF"/>
                </a:solidFill>
              </a:rPr>
              <a:t>Approaches to Recommendations</a:t>
            </a:r>
            <a:endParaRPr sz="2000">
              <a:solidFill>
                <a:srgbClr val="FFFFFF"/>
              </a:solidFill>
            </a:endParaRPr>
          </a:p>
          <a:p>
            <a:pPr indent="-355600" lvl="1" marL="914400" rtl="0" algn="l">
              <a:lnSpc>
                <a:spcPct val="105000"/>
              </a:lnSpc>
              <a:spcBef>
                <a:spcPts val="0"/>
              </a:spcBef>
              <a:spcAft>
                <a:spcPts val="0"/>
              </a:spcAft>
              <a:buClr>
                <a:srgbClr val="FFFFFF"/>
              </a:buClr>
              <a:buSzPts val="2000"/>
              <a:buAutoNum type="alphaLcPeriod"/>
            </a:pPr>
            <a:r>
              <a:rPr lang="en" sz="2000">
                <a:solidFill>
                  <a:srgbClr val="FFFFFF"/>
                </a:solidFill>
              </a:rPr>
              <a:t>Content-based Filtering</a:t>
            </a:r>
            <a:endParaRPr sz="2000">
              <a:solidFill>
                <a:srgbClr val="FFFFFF"/>
              </a:solidFill>
            </a:endParaRPr>
          </a:p>
          <a:p>
            <a:pPr indent="-355600" lvl="1" marL="914400" rtl="0" algn="l">
              <a:lnSpc>
                <a:spcPct val="105000"/>
              </a:lnSpc>
              <a:spcBef>
                <a:spcPts val="0"/>
              </a:spcBef>
              <a:spcAft>
                <a:spcPts val="0"/>
              </a:spcAft>
              <a:buClr>
                <a:srgbClr val="FFFFFF"/>
              </a:buClr>
              <a:buSzPts val="2000"/>
              <a:buAutoNum type="alphaLcPeriod"/>
            </a:pPr>
            <a:r>
              <a:rPr lang="en" sz="2000">
                <a:solidFill>
                  <a:srgbClr val="FFFFFF"/>
                </a:solidFill>
              </a:rPr>
              <a:t>Collaborative Filtering</a:t>
            </a:r>
            <a:endParaRPr sz="2000">
              <a:solidFill>
                <a:srgbClr val="FFFFFF"/>
              </a:solidFill>
            </a:endParaRPr>
          </a:p>
          <a:p>
            <a:pPr indent="-355600" lvl="0" marL="457200" rtl="0" algn="l">
              <a:lnSpc>
                <a:spcPct val="105000"/>
              </a:lnSpc>
              <a:spcBef>
                <a:spcPts val="0"/>
              </a:spcBef>
              <a:spcAft>
                <a:spcPts val="0"/>
              </a:spcAft>
              <a:buClr>
                <a:srgbClr val="FFFFFF"/>
              </a:buClr>
              <a:buSzPts val="2000"/>
              <a:buAutoNum type="arabicPeriod"/>
            </a:pPr>
            <a:r>
              <a:rPr lang="en" sz="2000">
                <a:solidFill>
                  <a:srgbClr val="FFFFFF"/>
                </a:solidFill>
              </a:rPr>
              <a:t>Movie Recommendations Notebook</a:t>
            </a:r>
            <a:endParaRPr sz="2000">
              <a:solidFill>
                <a:srgbClr val="FFFFFF"/>
              </a:solidFill>
            </a:endParaRPr>
          </a:p>
          <a:p>
            <a:pPr indent="-355600" lvl="0" marL="457200" rtl="0" algn="l">
              <a:lnSpc>
                <a:spcPct val="105000"/>
              </a:lnSpc>
              <a:spcBef>
                <a:spcPts val="0"/>
              </a:spcBef>
              <a:spcAft>
                <a:spcPts val="0"/>
              </a:spcAft>
              <a:buClr>
                <a:srgbClr val="FFFFFF"/>
              </a:buClr>
              <a:buSzPts val="2000"/>
              <a:buAutoNum type="arabicPeriod"/>
            </a:pPr>
            <a:r>
              <a:rPr lang="en" sz="2000">
                <a:solidFill>
                  <a:srgbClr val="FFFFFF"/>
                </a:solidFill>
              </a:rPr>
              <a:t>Deep Learning Recommender Systems</a:t>
            </a:r>
            <a:endParaRPr sz="2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What is a Recommender System?</a:t>
            </a:r>
            <a:endParaRPr b="1">
              <a:solidFill>
                <a:srgbClr val="FFFFFF"/>
              </a:solidFill>
            </a:endParaRPr>
          </a:p>
        </p:txBody>
      </p:sp>
      <p:pic>
        <p:nvPicPr>
          <p:cNvPr id="90" name="Google Shape;90;p17"/>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91" name="Google Shape;91;p17"/>
          <p:cNvSpPr txBox="1"/>
          <p:nvPr/>
        </p:nvSpPr>
        <p:spPr>
          <a:xfrm>
            <a:off x="311700" y="1152475"/>
            <a:ext cx="4320300" cy="3701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FFFFFF"/>
              </a:buClr>
              <a:buSzPts val="1800"/>
              <a:buChar char="●"/>
            </a:pPr>
            <a:r>
              <a:rPr b="1" lang="en" sz="1800">
                <a:solidFill>
                  <a:srgbClr val="FFFFFF"/>
                </a:solidFill>
              </a:rPr>
              <a:t>Def’n: </a:t>
            </a:r>
            <a:r>
              <a:rPr lang="en" sz="1800">
                <a:solidFill>
                  <a:srgbClr val="FFFFFF"/>
                </a:solidFill>
              </a:rPr>
              <a:t>a type of machine learning system that recommend new products and services</a:t>
            </a:r>
            <a:r>
              <a:rPr b="1" lang="en" sz="1800">
                <a:solidFill>
                  <a:srgbClr val="FFFFFF"/>
                </a:solidFill>
              </a:rPr>
              <a:t> </a:t>
            </a:r>
            <a:r>
              <a:rPr lang="en" sz="1800">
                <a:solidFill>
                  <a:srgbClr val="FFFFFF"/>
                </a:solidFill>
              </a:rPr>
              <a:t>to users</a:t>
            </a:r>
            <a:endParaRPr sz="1800">
              <a:solidFill>
                <a:srgbClr val="FFFFFF"/>
              </a:solidFill>
            </a:endParaRPr>
          </a:p>
          <a:p>
            <a:pPr indent="0" lvl="0" marL="0" rtl="0" algn="l">
              <a:lnSpc>
                <a:spcPct val="115000"/>
              </a:lnSpc>
              <a:spcBef>
                <a:spcPts val="1200"/>
              </a:spcBef>
              <a:spcAft>
                <a:spcPts val="0"/>
              </a:spcAft>
              <a:buNone/>
            </a:pPr>
            <a:r>
              <a:t/>
            </a:r>
            <a:endParaRPr sz="1800">
              <a:solidFill>
                <a:srgbClr val="FFFFFF"/>
              </a:solidFill>
            </a:endParaRPr>
          </a:p>
          <a:p>
            <a:pPr indent="-342900" lvl="0" marL="457200" rtl="0" algn="l">
              <a:lnSpc>
                <a:spcPct val="115000"/>
              </a:lnSpc>
              <a:spcBef>
                <a:spcPts val="1200"/>
              </a:spcBef>
              <a:spcAft>
                <a:spcPts val="0"/>
              </a:spcAft>
              <a:buClr>
                <a:srgbClr val="FFFFFF"/>
              </a:buClr>
              <a:buSzPts val="1800"/>
              <a:buChar char="●"/>
            </a:pPr>
            <a:r>
              <a:rPr lang="en" sz="1800">
                <a:solidFill>
                  <a:srgbClr val="FFFFFF"/>
                </a:solidFill>
              </a:rPr>
              <a:t>Recommender system looks at patterns of activities between different users and different products to produce these recommendations</a:t>
            </a:r>
            <a:endParaRPr sz="1800">
              <a:solidFill>
                <a:srgbClr val="FFFFFF"/>
              </a:solidFill>
            </a:endParaRPr>
          </a:p>
        </p:txBody>
      </p:sp>
      <p:pic>
        <p:nvPicPr>
          <p:cNvPr id="92" name="Google Shape;92;p17"/>
          <p:cNvPicPr preferRelativeResize="0"/>
          <p:nvPr/>
        </p:nvPicPr>
        <p:blipFill rotWithShape="1">
          <a:blip r:embed="rId4">
            <a:alphaModFix/>
          </a:blip>
          <a:srcRect b="1184" l="5526" r="0" t="6962"/>
          <a:stretch/>
        </p:blipFill>
        <p:spPr>
          <a:xfrm>
            <a:off x="4800025" y="1898774"/>
            <a:ext cx="4104225" cy="2208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Motivation</a:t>
            </a:r>
            <a:endParaRPr b="1">
              <a:solidFill>
                <a:srgbClr val="FFFFFF"/>
              </a:solidFill>
            </a:endParaRPr>
          </a:p>
        </p:txBody>
      </p:sp>
      <p:pic>
        <p:nvPicPr>
          <p:cNvPr id="99" name="Google Shape;99;p18"/>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100" name="Google Shape;100;p18"/>
          <p:cNvSpPr txBox="1"/>
          <p:nvPr/>
        </p:nvSpPr>
        <p:spPr>
          <a:xfrm>
            <a:off x="311700" y="1152475"/>
            <a:ext cx="8621400" cy="3701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FFFFFF"/>
              </a:buClr>
              <a:buSzPts val="1800"/>
              <a:buChar char="●"/>
            </a:pPr>
            <a:r>
              <a:rPr lang="en" sz="1800">
                <a:solidFill>
                  <a:srgbClr val="FFFFFF"/>
                </a:solidFill>
              </a:rPr>
              <a:t>Recommendation systems are used everywhere</a:t>
            </a:r>
            <a:endParaRPr sz="1800">
              <a:solidFill>
                <a:srgbClr val="FFFFFF"/>
              </a:solidFill>
            </a:endParaRPr>
          </a:p>
          <a:p>
            <a:pPr indent="-342900" lvl="1" marL="914400" rtl="0" algn="l">
              <a:lnSpc>
                <a:spcPct val="115000"/>
              </a:lnSpc>
              <a:spcBef>
                <a:spcPts val="0"/>
              </a:spcBef>
              <a:spcAft>
                <a:spcPts val="0"/>
              </a:spcAft>
              <a:buClr>
                <a:srgbClr val="FFFFFF"/>
              </a:buClr>
              <a:buSzPts val="1800"/>
              <a:buChar char="○"/>
            </a:pPr>
            <a:r>
              <a:rPr lang="en" sz="1800">
                <a:solidFill>
                  <a:srgbClr val="FFFFFF"/>
                </a:solidFill>
              </a:rPr>
              <a:t>Advertisements/product recommendations, song recommendations, and movie recommendations are some examples</a:t>
            </a:r>
            <a:endParaRPr sz="1800">
              <a:solidFill>
                <a:srgbClr val="FFFFFF"/>
              </a:solidFill>
            </a:endParaRPr>
          </a:p>
          <a:p>
            <a:pPr indent="0" lvl="0" marL="0" rtl="0" algn="l">
              <a:lnSpc>
                <a:spcPct val="115000"/>
              </a:lnSpc>
              <a:spcBef>
                <a:spcPts val="1200"/>
              </a:spcBef>
              <a:spcAft>
                <a:spcPts val="0"/>
              </a:spcAft>
              <a:buNone/>
            </a:pPr>
            <a:r>
              <a:t/>
            </a:r>
            <a:endParaRPr sz="400">
              <a:solidFill>
                <a:srgbClr val="FFFFFF"/>
              </a:solidFill>
            </a:endParaRPr>
          </a:p>
          <a:p>
            <a:pPr indent="-342900" lvl="0" marL="457200" rtl="0" algn="l">
              <a:lnSpc>
                <a:spcPct val="115000"/>
              </a:lnSpc>
              <a:spcBef>
                <a:spcPts val="1200"/>
              </a:spcBef>
              <a:spcAft>
                <a:spcPts val="0"/>
              </a:spcAft>
              <a:buClr>
                <a:srgbClr val="FFFFFF"/>
              </a:buClr>
              <a:buSzPts val="1800"/>
              <a:buChar char="●"/>
            </a:pPr>
            <a:r>
              <a:rPr lang="en" sz="1800">
                <a:solidFill>
                  <a:srgbClr val="FFFFFF"/>
                </a:solidFill>
              </a:rPr>
              <a:t>Understanding recommender systems is a practical </a:t>
            </a:r>
            <a:r>
              <a:rPr lang="en" sz="1800">
                <a:solidFill>
                  <a:srgbClr val="FFFFFF"/>
                </a:solidFill>
              </a:rPr>
              <a:t>skill </a:t>
            </a:r>
            <a:r>
              <a:rPr lang="en" sz="1800">
                <a:solidFill>
                  <a:srgbClr val="FFFFFF"/>
                </a:solidFill>
              </a:rPr>
              <a:t>that can help make your résumé stand out!</a:t>
            </a:r>
            <a:endParaRPr sz="1800">
              <a:solidFill>
                <a:srgbClr val="FFFFFF"/>
              </a:solidFill>
            </a:endParaRPr>
          </a:p>
          <a:p>
            <a:pPr indent="0" lvl="0" marL="0" rtl="0" algn="l">
              <a:lnSpc>
                <a:spcPct val="115000"/>
              </a:lnSpc>
              <a:spcBef>
                <a:spcPts val="1200"/>
              </a:spcBef>
              <a:spcAft>
                <a:spcPts val="0"/>
              </a:spcAft>
              <a:buNone/>
            </a:pPr>
            <a:r>
              <a:t/>
            </a:r>
            <a:endParaRPr sz="1800">
              <a:solidFill>
                <a:srgbClr val="FFFFFF"/>
              </a:solidFill>
            </a:endParaRPr>
          </a:p>
          <a:p>
            <a:pPr indent="0" lvl="0" marL="0" rtl="0" algn="l">
              <a:lnSpc>
                <a:spcPct val="115000"/>
              </a:lnSpc>
              <a:spcBef>
                <a:spcPts val="1200"/>
              </a:spcBef>
              <a:spcAft>
                <a:spcPts val="1200"/>
              </a:spcAft>
              <a:buNone/>
            </a:pPr>
            <a:r>
              <a:t/>
            </a:r>
            <a:endParaRPr sz="1800">
              <a:solidFill>
                <a:srgbClr val="FFFFFF"/>
              </a:solidFill>
            </a:endParaRPr>
          </a:p>
        </p:txBody>
      </p:sp>
      <p:sp>
        <p:nvSpPr>
          <p:cNvPr id="101" name="Google Shape;101;p18"/>
          <p:cNvSpPr/>
          <p:nvPr/>
        </p:nvSpPr>
        <p:spPr>
          <a:xfrm>
            <a:off x="2532750" y="3547975"/>
            <a:ext cx="4246500" cy="141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8"/>
          <p:cNvPicPr preferRelativeResize="0"/>
          <p:nvPr/>
        </p:nvPicPr>
        <p:blipFill>
          <a:blip r:embed="rId4">
            <a:alphaModFix/>
          </a:blip>
          <a:stretch>
            <a:fillRect/>
          </a:stretch>
        </p:blipFill>
        <p:spPr>
          <a:xfrm>
            <a:off x="2532750" y="3635375"/>
            <a:ext cx="4246500" cy="133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How Recommender Systems Work</a:t>
            </a:r>
            <a:endParaRPr b="1">
              <a:solidFill>
                <a:srgbClr val="FFFFFF"/>
              </a:solidFill>
            </a:endParaRPr>
          </a:p>
        </p:txBody>
      </p:sp>
      <p:pic>
        <p:nvPicPr>
          <p:cNvPr id="109" name="Google Shape;109;p19"/>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110" name="Google Shape;110;p19"/>
          <p:cNvSpPr txBox="1"/>
          <p:nvPr/>
        </p:nvSpPr>
        <p:spPr>
          <a:xfrm>
            <a:off x="311700" y="1152475"/>
            <a:ext cx="8621400" cy="3701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rgbClr val="FFFFFF"/>
              </a:buClr>
              <a:buSzPts val="1800"/>
              <a:buChar char="●"/>
            </a:pPr>
            <a:r>
              <a:rPr lang="en" sz="1800">
                <a:solidFill>
                  <a:srgbClr val="FFFFFF"/>
                </a:solidFill>
              </a:rPr>
              <a:t>Recommender systems seek to understand 3 key relationships:</a:t>
            </a:r>
            <a:endParaRPr sz="1800">
              <a:solidFill>
                <a:srgbClr val="FFFFFF"/>
              </a:solidFill>
            </a:endParaRPr>
          </a:p>
          <a:p>
            <a:pPr indent="-342900" lvl="1" marL="914400" rtl="0" algn="l">
              <a:lnSpc>
                <a:spcPct val="115000"/>
              </a:lnSpc>
              <a:spcBef>
                <a:spcPts val="0"/>
              </a:spcBef>
              <a:spcAft>
                <a:spcPts val="0"/>
              </a:spcAft>
              <a:buClr>
                <a:srgbClr val="FFFFFF"/>
              </a:buClr>
              <a:buSzPts val="1800"/>
              <a:buChar char="○"/>
            </a:pPr>
            <a:r>
              <a:rPr b="1" lang="en" sz="1800">
                <a:solidFill>
                  <a:srgbClr val="FFFFFF"/>
                </a:solidFill>
              </a:rPr>
              <a:t>User - Product</a:t>
            </a:r>
            <a:r>
              <a:rPr lang="en" sz="1800">
                <a:solidFill>
                  <a:srgbClr val="FFFFFF"/>
                </a:solidFill>
              </a:rPr>
              <a:t>: </a:t>
            </a:r>
            <a:r>
              <a:rPr lang="en" sz="1800">
                <a:solidFill>
                  <a:schemeClr val="lt1"/>
                </a:solidFill>
              </a:rPr>
              <a:t>b</a:t>
            </a:r>
            <a:r>
              <a:rPr lang="en" sz="1800">
                <a:solidFill>
                  <a:schemeClr val="lt1"/>
                </a:solidFill>
              </a:rPr>
              <a:t>ased on users’ individual product preferences</a:t>
            </a:r>
            <a:endParaRPr sz="1800">
              <a:solidFill>
                <a:schemeClr val="lt1"/>
              </a:solidFill>
            </a:endParaRPr>
          </a:p>
          <a:p>
            <a:pPr indent="-342900" lvl="1" marL="914400" rtl="0" algn="l">
              <a:lnSpc>
                <a:spcPct val="115000"/>
              </a:lnSpc>
              <a:spcBef>
                <a:spcPts val="0"/>
              </a:spcBef>
              <a:spcAft>
                <a:spcPts val="0"/>
              </a:spcAft>
              <a:buClr>
                <a:schemeClr val="lt1"/>
              </a:buClr>
              <a:buSzPts val="1800"/>
              <a:buChar char="○"/>
            </a:pPr>
            <a:r>
              <a:rPr b="1" lang="en" sz="1800">
                <a:solidFill>
                  <a:schemeClr val="lt1"/>
                </a:solidFill>
              </a:rPr>
              <a:t>Product - Product</a:t>
            </a:r>
            <a:r>
              <a:rPr lang="en" sz="1800">
                <a:solidFill>
                  <a:schemeClr val="lt1"/>
                </a:solidFill>
              </a:rPr>
              <a:t>: based on similar products, either by appearance or description</a:t>
            </a:r>
            <a:endParaRPr sz="1800">
              <a:solidFill>
                <a:schemeClr val="lt1"/>
              </a:solidFill>
            </a:endParaRPr>
          </a:p>
          <a:p>
            <a:pPr indent="-342900" lvl="1" marL="914400" rtl="0" algn="l">
              <a:lnSpc>
                <a:spcPct val="115000"/>
              </a:lnSpc>
              <a:spcBef>
                <a:spcPts val="0"/>
              </a:spcBef>
              <a:spcAft>
                <a:spcPts val="0"/>
              </a:spcAft>
              <a:buClr>
                <a:srgbClr val="FFFFFF"/>
              </a:buClr>
              <a:buSzPts val="1800"/>
              <a:buChar char="○"/>
            </a:pPr>
            <a:r>
              <a:rPr b="1" lang="en" sz="1800">
                <a:solidFill>
                  <a:srgbClr val="FFFFFF"/>
                </a:solidFill>
              </a:rPr>
              <a:t>User - User</a:t>
            </a:r>
            <a:r>
              <a:rPr lang="en" sz="1800">
                <a:solidFill>
                  <a:srgbClr val="FFFFFF"/>
                </a:solidFill>
              </a:rPr>
              <a:t>: </a:t>
            </a:r>
            <a:r>
              <a:rPr lang="en" sz="1800">
                <a:solidFill>
                  <a:schemeClr val="lt1"/>
                </a:solidFill>
              </a:rPr>
              <a:t>b</a:t>
            </a:r>
            <a:r>
              <a:rPr lang="en" sz="1800">
                <a:solidFill>
                  <a:schemeClr val="lt1"/>
                </a:solidFill>
              </a:rPr>
              <a:t>ased on similar users’ likely having similar product preferences</a:t>
            </a:r>
            <a:endParaRPr sz="1800">
              <a:solidFill>
                <a:schemeClr val="lt1"/>
              </a:solidFill>
            </a:endParaRPr>
          </a:p>
          <a:p>
            <a:pPr indent="0" lvl="0" marL="457200" rtl="0" algn="l">
              <a:lnSpc>
                <a:spcPct val="115000"/>
              </a:lnSpc>
              <a:spcBef>
                <a:spcPts val="1200"/>
              </a:spcBef>
              <a:spcAft>
                <a:spcPts val="0"/>
              </a:spcAft>
              <a:buNone/>
            </a:pPr>
            <a:r>
              <a:t/>
            </a:r>
            <a:endParaRPr sz="1800">
              <a:solidFill>
                <a:schemeClr val="lt1"/>
              </a:solidFill>
            </a:endParaRPr>
          </a:p>
          <a:p>
            <a:pPr indent="-342900" lvl="0" marL="457200" rtl="0" algn="l">
              <a:lnSpc>
                <a:spcPct val="115000"/>
              </a:lnSpc>
              <a:spcBef>
                <a:spcPts val="1200"/>
              </a:spcBef>
              <a:spcAft>
                <a:spcPts val="0"/>
              </a:spcAft>
              <a:buClr>
                <a:schemeClr val="lt1"/>
              </a:buClr>
              <a:buSzPts val="1800"/>
              <a:buChar char="●"/>
            </a:pPr>
            <a:r>
              <a:rPr lang="en" sz="1800">
                <a:solidFill>
                  <a:schemeClr val="lt1"/>
                </a:solidFill>
              </a:rPr>
              <a:t>A combination of these relationships is used to sort the best recommendations for users</a:t>
            </a:r>
            <a:endParaRPr sz="1800">
              <a:solidFill>
                <a:schemeClr val="lt1"/>
              </a:solidFill>
            </a:endParaRPr>
          </a:p>
          <a:p>
            <a:pPr indent="0" lvl="0" marL="0" rtl="0" algn="l">
              <a:lnSpc>
                <a:spcPct val="115000"/>
              </a:lnSpc>
              <a:spcBef>
                <a:spcPts val="1200"/>
              </a:spcBef>
              <a:spcAft>
                <a:spcPts val="1200"/>
              </a:spcAft>
              <a:buNone/>
            </a:pPr>
            <a:r>
              <a:t/>
            </a:r>
            <a:endParaRPr sz="18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User - Product Example</a:t>
            </a:r>
            <a:endParaRPr b="1">
              <a:solidFill>
                <a:srgbClr val="FFFFFF"/>
              </a:solidFill>
            </a:endParaRPr>
          </a:p>
        </p:txBody>
      </p:sp>
      <p:pic>
        <p:nvPicPr>
          <p:cNvPr id="117" name="Google Shape;117;p20"/>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118" name="Google Shape;118;p20"/>
          <p:cNvSpPr txBox="1"/>
          <p:nvPr/>
        </p:nvSpPr>
        <p:spPr>
          <a:xfrm>
            <a:off x="311700" y="1152475"/>
            <a:ext cx="8621400" cy="3701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1800">
                <a:solidFill>
                  <a:srgbClr val="FFFFFF"/>
                </a:solidFill>
              </a:rPr>
              <a:t>If a user rates a movie highly, then the recommender system uses the connection between the user and genre, cast, director, etc. to create recommendations:</a:t>
            </a:r>
            <a:endParaRPr sz="1800">
              <a:solidFill>
                <a:srgbClr val="FFFFFF"/>
              </a:solidFill>
            </a:endParaRPr>
          </a:p>
        </p:txBody>
      </p:sp>
      <p:pic>
        <p:nvPicPr>
          <p:cNvPr id="119" name="Google Shape;119;p20"/>
          <p:cNvPicPr preferRelativeResize="0"/>
          <p:nvPr/>
        </p:nvPicPr>
        <p:blipFill>
          <a:blip r:embed="rId4">
            <a:alphaModFix/>
          </a:blip>
          <a:stretch>
            <a:fillRect/>
          </a:stretch>
        </p:blipFill>
        <p:spPr>
          <a:xfrm>
            <a:off x="398223" y="2209873"/>
            <a:ext cx="1560175" cy="2344526"/>
          </a:xfrm>
          <a:prstGeom prst="rect">
            <a:avLst/>
          </a:prstGeom>
          <a:noFill/>
          <a:ln>
            <a:noFill/>
          </a:ln>
        </p:spPr>
      </p:pic>
      <p:sp>
        <p:nvSpPr>
          <p:cNvPr id="120" name="Google Shape;120;p20"/>
          <p:cNvSpPr/>
          <p:nvPr/>
        </p:nvSpPr>
        <p:spPr>
          <a:xfrm>
            <a:off x="4202875" y="2913388"/>
            <a:ext cx="1887000" cy="937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20"/>
          <p:cNvPicPr preferRelativeResize="0"/>
          <p:nvPr/>
        </p:nvPicPr>
        <p:blipFill>
          <a:blip r:embed="rId5">
            <a:alphaModFix/>
          </a:blip>
          <a:stretch>
            <a:fillRect/>
          </a:stretch>
        </p:blipFill>
        <p:spPr>
          <a:xfrm>
            <a:off x="2300550" y="2602050"/>
            <a:ext cx="1560175" cy="1560200"/>
          </a:xfrm>
          <a:prstGeom prst="rect">
            <a:avLst/>
          </a:prstGeom>
          <a:noFill/>
          <a:ln>
            <a:noFill/>
          </a:ln>
        </p:spPr>
      </p:pic>
      <p:pic>
        <p:nvPicPr>
          <p:cNvPr id="122" name="Google Shape;122;p20"/>
          <p:cNvPicPr preferRelativeResize="0"/>
          <p:nvPr/>
        </p:nvPicPr>
        <p:blipFill>
          <a:blip r:embed="rId6">
            <a:alphaModFix/>
          </a:blip>
          <a:stretch>
            <a:fillRect/>
          </a:stretch>
        </p:blipFill>
        <p:spPr>
          <a:xfrm>
            <a:off x="234800" y="4626529"/>
            <a:ext cx="1887000" cy="388421"/>
          </a:xfrm>
          <a:prstGeom prst="rect">
            <a:avLst/>
          </a:prstGeom>
          <a:noFill/>
          <a:ln>
            <a:noFill/>
          </a:ln>
        </p:spPr>
      </p:pic>
      <p:sp>
        <p:nvSpPr>
          <p:cNvPr id="123" name="Google Shape;123;p20"/>
          <p:cNvSpPr txBox="1"/>
          <p:nvPr/>
        </p:nvSpPr>
        <p:spPr>
          <a:xfrm>
            <a:off x="2417188" y="4269125"/>
            <a:ext cx="132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rPr>
              <a:t>User 1</a:t>
            </a:r>
            <a:endParaRPr sz="1600">
              <a:solidFill>
                <a:schemeClr val="lt1"/>
              </a:solidFill>
            </a:endParaRPr>
          </a:p>
        </p:txBody>
      </p:sp>
      <p:sp>
        <p:nvSpPr>
          <p:cNvPr id="124" name="Google Shape;124;p20"/>
          <p:cNvSpPr txBox="1"/>
          <p:nvPr/>
        </p:nvSpPr>
        <p:spPr>
          <a:xfrm>
            <a:off x="6394800" y="2551000"/>
            <a:ext cx="24375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u="sng">
                <a:solidFill>
                  <a:schemeClr val="lt1"/>
                </a:solidFill>
              </a:rPr>
              <a:t>User 1 Profile</a:t>
            </a:r>
            <a:endParaRPr sz="1600" u="sng">
              <a:solidFill>
                <a:schemeClr val="lt1"/>
              </a:solidFill>
            </a:endParaRPr>
          </a:p>
          <a:p>
            <a:pPr indent="0" lvl="0" marL="0" rtl="0" algn="ctr">
              <a:spcBef>
                <a:spcPts val="0"/>
              </a:spcBef>
              <a:spcAft>
                <a:spcPts val="0"/>
              </a:spcAft>
              <a:buNone/>
            </a:pPr>
            <a:r>
              <a:t/>
            </a:r>
            <a:endParaRPr sz="1600" u="sng">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Likes comedy</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Likes Will Ferrell</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Likes John C. Reilly</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etc.</a:t>
            </a:r>
            <a:endParaRPr sz="1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p:nvPr/>
        </p:nvSpPr>
        <p:spPr>
          <a:xfrm>
            <a:off x="0" y="-201600"/>
            <a:ext cx="9312000" cy="5345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nvSpPr>
        <p:spPr>
          <a:xfrm>
            <a:off x="311700" y="1152475"/>
            <a:ext cx="8621400" cy="3701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1800">
                <a:solidFill>
                  <a:srgbClr val="FFFFFF"/>
                </a:solidFill>
              </a:rPr>
              <a:t>If two products share many attributes, then the recommender system forms a connection between the two products:</a:t>
            </a:r>
            <a:endParaRPr sz="1800">
              <a:solidFill>
                <a:srgbClr val="FFFFFF"/>
              </a:solidFill>
            </a:endParaRPr>
          </a:p>
        </p:txBody>
      </p:sp>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Product </a:t>
            </a:r>
            <a:r>
              <a:rPr b="1" lang="en">
                <a:solidFill>
                  <a:srgbClr val="FFFFFF"/>
                </a:solidFill>
              </a:rPr>
              <a:t>- Product Example</a:t>
            </a:r>
            <a:endParaRPr b="1">
              <a:solidFill>
                <a:srgbClr val="FFFFFF"/>
              </a:solidFill>
            </a:endParaRPr>
          </a:p>
        </p:txBody>
      </p:sp>
      <p:pic>
        <p:nvPicPr>
          <p:cNvPr id="132" name="Google Shape;132;p21"/>
          <p:cNvPicPr preferRelativeResize="0"/>
          <p:nvPr/>
        </p:nvPicPr>
        <p:blipFill>
          <a:blip r:embed="rId3">
            <a:alphaModFix/>
          </a:blip>
          <a:stretch>
            <a:fillRect/>
          </a:stretch>
        </p:blipFill>
        <p:spPr>
          <a:xfrm>
            <a:off x="8226875" y="0"/>
            <a:ext cx="917125" cy="917150"/>
          </a:xfrm>
          <a:prstGeom prst="rect">
            <a:avLst/>
          </a:prstGeom>
          <a:noFill/>
          <a:ln>
            <a:noFill/>
          </a:ln>
        </p:spPr>
      </p:pic>
      <p:sp>
        <p:nvSpPr>
          <p:cNvPr id="133" name="Google Shape;133;p21"/>
          <p:cNvSpPr/>
          <p:nvPr/>
        </p:nvSpPr>
        <p:spPr>
          <a:xfrm>
            <a:off x="3595350" y="2942200"/>
            <a:ext cx="2121300" cy="937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1"/>
          <p:cNvPicPr preferRelativeResize="0"/>
          <p:nvPr/>
        </p:nvPicPr>
        <p:blipFill>
          <a:blip r:embed="rId4">
            <a:alphaModFix/>
          </a:blip>
          <a:stretch>
            <a:fillRect/>
          </a:stretch>
        </p:blipFill>
        <p:spPr>
          <a:xfrm>
            <a:off x="1326600" y="2168375"/>
            <a:ext cx="1658800" cy="2485176"/>
          </a:xfrm>
          <a:prstGeom prst="rect">
            <a:avLst/>
          </a:prstGeom>
          <a:noFill/>
          <a:ln>
            <a:noFill/>
          </a:ln>
        </p:spPr>
      </p:pic>
      <p:sp>
        <p:nvSpPr>
          <p:cNvPr id="135" name="Google Shape;135;p21"/>
          <p:cNvSpPr txBox="1"/>
          <p:nvPr/>
        </p:nvSpPr>
        <p:spPr>
          <a:xfrm>
            <a:off x="3340662" y="2132400"/>
            <a:ext cx="2630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rPr>
              <a:t>Similar casts, similar genres, same director</a:t>
            </a:r>
            <a:endParaRPr sz="1600">
              <a:solidFill>
                <a:schemeClr val="lt1"/>
              </a:solidFill>
            </a:endParaRPr>
          </a:p>
        </p:txBody>
      </p:sp>
      <p:pic>
        <p:nvPicPr>
          <p:cNvPr id="136" name="Google Shape;136;p21"/>
          <p:cNvPicPr preferRelativeResize="0"/>
          <p:nvPr/>
        </p:nvPicPr>
        <p:blipFill>
          <a:blip r:embed="rId5">
            <a:alphaModFix/>
          </a:blip>
          <a:stretch>
            <a:fillRect/>
          </a:stretch>
        </p:blipFill>
        <p:spPr>
          <a:xfrm>
            <a:off x="6326600" y="2169350"/>
            <a:ext cx="1658800" cy="248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